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26" r:id="rId3"/>
    <p:sldId id="328" r:id="rId4"/>
    <p:sldId id="329" r:id="rId5"/>
    <p:sldId id="327" r:id="rId6"/>
    <p:sldId id="334" r:id="rId7"/>
    <p:sldId id="335" r:id="rId8"/>
    <p:sldId id="336" r:id="rId9"/>
    <p:sldId id="333" r:id="rId10"/>
    <p:sldId id="330" r:id="rId11"/>
    <p:sldId id="337" r:id="rId12"/>
    <p:sldId id="33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7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2"/>
        <p:guide pos="37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644525" y="1422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生物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小早读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（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15min 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+ 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5min </a:t>
            </a:r>
            <a:r>
              <a:rPr lang="zh-CN" altLang="en-US" sz="32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</a:t>
            </a:r>
            <a:endParaRPr lang="zh-CN" altLang="en-US" sz="3200">
              <a:cs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 hasCustomPrompt="1"/>
          </p:nvPr>
        </p:nvSpPr>
        <p:spPr>
          <a:xfrm>
            <a:off x="302260" y="1030605"/>
            <a:ext cx="11010900" cy="4806315"/>
          </a:xfrm>
        </p:spPr>
        <p:txBody>
          <a:bodyPr/>
          <a:lstStyle>
            <a:lvl1pPr>
              <a:defRPr sz="2800"/>
            </a:lvl1pPr>
          </a:lstStyle>
          <a:p>
            <a:endParaRPr lang="zh-CN" altLang="en-US"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5</a:t>
            </a:r>
            <a:r>
              <a:rPr lang="zh-CN" altLang="en-US"/>
              <a:t>日（周四）</a:t>
            </a:r>
            <a:r>
              <a:rPr lang="en-US" altLang="zh-CN"/>
              <a:t>   </a:t>
            </a:r>
            <a:r>
              <a:rPr lang="zh-CN" altLang="en-US"/>
              <a:t>生物小早读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481965" y="1041400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sz="3200">
                <a:cs typeface="黑体" panose="02010609060101010101" pitchFamily="49" charset="-122"/>
                <a:sym typeface="+mn-ea"/>
              </a:rPr>
              <a:t>必修二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1.1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）豌豆作为遗传实验材料的优点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）人工异花传粉的过程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41020" y="986155"/>
            <a:ext cx="10972800" cy="5067935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．用豌豆做杂交实验易于成功的原因：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）豌豆是</a:t>
            </a:r>
            <a:r>
              <a:rPr lang="zh-CN" altLang="en-US" u="sng"/>
              <a:t>　　　　</a:t>
            </a:r>
            <a:r>
              <a:rPr lang="zh-CN" altLang="en-US"/>
              <a:t>、</a:t>
            </a:r>
            <a:r>
              <a:rPr lang="zh-CN" altLang="en-US" u="sng"/>
              <a:t>　　　　</a:t>
            </a:r>
            <a:r>
              <a:rPr lang="zh-CN" altLang="en-US"/>
              <a:t>，所以自然状态下豌豆都是</a:t>
            </a:r>
            <a:r>
              <a:rPr lang="zh-CN" altLang="en-US" u="sng"/>
              <a:t>　　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）豌豆有多对易于区分的</a:t>
            </a:r>
            <a:r>
              <a:rPr lang="zh-CN" altLang="en-US" u="sng"/>
              <a:t>　　　　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）花大，易于</a:t>
            </a:r>
            <a:r>
              <a:rPr lang="zh-CN" altLang="en-US" u="sng"/>
              <a:t> </a:t>
            </a:r>
            <a:r>
              <a:rPr lang="en-US" altLang="zh-CN" u="sng"/>
              <a:t>         </a:t>
            </a:r>
            <a:r>
              <a:rPr lang="zh-CN" altLang="en-US"/>
              <a:t>操作。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．孟德尔用豌豆做杂交实验时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人工异花传粉的步骤为</a:t>
            </a:r>
            <a:r>
              <a:rPr lang="en-US" altLang="zh-CN"/>
              <a:t>   </a:t>
            </a:r>
            <a:r>
              <a:rPr lang="zh-CN" altLang="en-US"/>
              <a:t>去雄</a:t>
            </a:r>
            <a:r>
              <a:rPr lang="en-US" altLang="en-US"/>
              <a:t>→</a:t>
            </a:r>
            <a:r>
              <a:rPr lang="zh-CN" altLang="en-US" u="sng"/>
              <a:t>　　　　</a:t>
            </a:r>
            <a:r>
              <a:rPr lang="en-US" altLang="en-US"/>
              <a:t>→</a:t>
            </a:r>
            <a:r>
              <a:rPr lang="zh-CN" altLang="en-US" u="sng"/>
              <a:t>　　　　　　</a:t>
            </a:r>
            <a:r>
              <a:rPr lang="en-US" altLang="en-US"/>
              <a:t>→</a:t>
            </a:r>
            <a:r>
              <a:rPr lang="zh-CN" altLang="en-US"/>
              <a:t>套袋。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去雄是指除去未成熟花的全部雄蕊，其目的是</a:t>
            </a:r>
            <a:r>
              <a:rPr lang="zh-CN" altLang="en-US" u="sng"/>
              <a:t>　　　　　　　　</a:t>
            </a:r>
            <a:r>
              <a:rPr lang="zh-CN" altLang="en-US"/>
              <a:t>。去雄应在</a:t>
            </a:r>
            <a:r>
              <a:rPr lang="zh-CN" altLang="en-US" u="sng"/>
              <a:t>　　　　　　　　</a:t>
            </a:r>
            <a:r>
              <a:rPr lang="zh-CN" altLang="en-US"/>
              <a:t>进行。套袋的目的是防止</a:t>
            </a:r>
            <a:r>
              <a:rPr lang="zh-CN" altLang="en-US" u="sng"/>
              <a:t>　　　　　　　</a:t>
            </a:r>
            <a:r>
              <a:rPr lang="zh-CN" altLang="en-US"/>
              <a:t>，从而保证杂交得到的种子是人工授粉后所结。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17855" y="985520"/>
            <a:ext cx="10972800" cy="5412105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．用豌豆做杂交实验易于成功的原因：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）豌豆是</a:t>
            </a:r>
            <a:r>
              <a:rPr lang="zh-CN" altLang="en-US" u="sng"/>
              <a:t>　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自花传粉</a:t>
            </a:r>
            <a:r>
              <a:rPr lang="zh-CN" altLang="en-US" u="sng"/>
              <a:t>　　</a:t>
            </a:r>
            <a:r>
              <a:rPr lang="zh-CN" altLang="en-US"/>
              <a:t>、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闭花授粉</a:t>
            </a:r>
            <a:r>
              <a:rPr lang="zh-CN" altLang="en-US" u="sng"/>
              <a:t>　　　</a:t>
            </a:r>
            <a:r>
              <a:rPr lang="zh-CN" altLang="en-US"/>
              <a:t>，所以自然状态下豌豆都是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纯种　</a:t>
            </a:r>
            <a:r>
              <a:rPr lang="zh-CN" altLang="en-US" u="sng"/>
              <a:t>　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）豌豆有多对易于区分的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相对性状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u="sng"/>
              <a:t>　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）花大，易于</a:t>
            </a:r>
            <a:r>
              <a:rPr lang="zh-CN" altLang="en-US" u="sng"/>
              <a:t> </a:t>
            </a:r>
            <a:r>
              <a:rPr lang="en-US" altLang="zh-CN" u="sng"/>
              <a:t>    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杂交（或人工异花传粉）</a:t>
            </a:r>
            <a:r>
              <a:rPr lang="en-US" altLang="zh-CN" u="sng"/>
              <a:t>     </a:t>
            </a:r>
            <a:r>
              <a:rPr lang="zh-CN" altLang="en-US"/>
              <a:t>操作。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．孟德尔用豌豆做杂交实验时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人工异花传粉的步骤为</a:t>
            </a:r>
            <a:r>
              <a:rPr lang="en-US" altLang="zh-CN"/>
              <a:t>   </a:t>
            </a:r>
            <a:r>
              <a:rPr lang="zh-CN" altLang="en-US"/>
              <a:t>去雄</a:t>
            </a:r>
            <a:r>
              <a:rPr lang="en-US" altLang="en-US"/>
              <a:t>→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套袋　</a:t>
            </a:r>
            <a:r>
              <a:rPr lang="en-US" altLang="en-US"/>
              <a:t>→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人工授粉</a:t>
            </a:r>
            <a:r>
              <a:rPr lang="zh-CN" altLang="en-US" u="sng"/>
              <a:t>　　</a:t>
            </a:r>
            <a:r>
              <a:rPr lang="en-US" altLang="en-US"/>
              <a:t>→</a:t>
            </a:r>
            <a:r>
              <a:rPr lang="zh-CN" altLang="en-US"/>
              <a:t>套袋。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/>
              <a:t>去雄是指除去未成熟花的全部雄蕊，其目的是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防止自花传粉</a:t>
            </a:r>
            <a:r>
              <a:rPr lang="zh-CN" altLang="en-US" u="sng"/>
              <a:t>　　　　　　　</a:t>
            </a:r>
            <a:r>
              <a:rPr lang="zh-CN" altLang="en-US"/>
              <a:t>。去雄应在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花蕾期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(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开花前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)</a:t>
            </a:r>
            <a:r>
              <a:rPr lang="zh-CN" altLang="en-US" u="sng"/>
              <a:t>　　</a:t>
            </a:r>
            <a:r>
              <a:rPr lang="zh-CN" altLang="en-US"/>
              <a:t>进行。套袋的目的是防止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外来花粉干扰</a:t>
            </a:r>
            <a:r>
              <a:rPr lang="zh-CN" altLang="en-US" u="sng"/>
              <a:t>　</a:t>
            </a:r>
            <a:r>
              <a:rPr lang="zh-CN" altLang="en-US"/>
              <a:t>，从而保证杂交得到的种子是人工授粉后所结。</a:t>
            </a:r>
            <a:r>
              <a:rPr lang="zh-CN" altLang="en-US">
                <a:solidFill>
                  <a:srgbClr val="FF0000"/>
                </a:solidFill>
              </a:rPr>
              <a:t>　　　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5</a:t>
            </a:r>
            <a:r>
              <a:rPr lang="zh-CN" altLang="en-US"/>
              <a:t>日（周四）</a:t>
            </a:r>
            <a:r>
              <a:rPr lang="en-US" altLang="zh-CN"/>
              <a:t>   </a:t>
            </a:r>
            <a:r>
              <a:rPr lang="zh-CN" altLang="en-US"/>
              <a:t>生物晚读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481965" y="1041400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sz="3200">
                <a:cs typeface="黑体" panose="02010609060101010101" pitchFamily="49" charset="-122"/>
                <a:sym typeface="+mn-ea"/>
              </a:rPr>
              <a:t>必修一第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章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41020" y="986155"/>
            <a:ext cx="11399520" cy="5426710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．无丝分裂：是真核细胞的增殖方式之一，分裂过程中不出现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u="sng"/>
              <a:t>　　</a:t>
            </a:r>
            <a:r>
              <a:rPr lang="en-US" altLang="zh-CN" u="sng"/>
              <a:t>       </a:t>
            </a:r>
            <a:r>
              <a:rPr lang="zh-CN" altLang="en-US"/>
              <a:t>和</a:t>
            </a:r>
            <a:r>
              <a:rPr lang="zh-CN" altLang="en-US" u="sng"/>
              <a:t>　　　　</a:t>
            </a:r>
            <a:r>
              <a:rPr lang="zh-CN" altLang="en-US"/>
              <a:t>的变化，但是也有</a:t>
            </a:r>
            <a:r>
              <a:rPr lang="en-US" altLang="zh-CN"/>
              <a:t>DNA</a:t>
            </a:r>
            <a:r>
              <a:rPr lang="zh-CN" altLang="en-US"/>
              <a:t>分子的复制和分配。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．与高等植物细胞有丝分裂有关的细胞器有</a:t>
            </a:r>
            <a:r>
              <a:rPr lang="zh-CN" altLang="en-US" u="sng"/>
              <a:t>　　　　　　　　　</a:t>
            </a:r>
            <a:r>
              <a:rPr lang="zh-CN" altLang="en-US"/>
              <a:t>等。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3.</a:t>
            </a:r>
            <a:r>
              <a:rPr lang="zh-CN" altLang="en-US"/>
              <a:t>细胞分化是在个体发育中，由</a:t>
            </a:r>
            <a:r>
              <a:rPr lang="en-US" altLang="zh-CN"/>
              <a:t>__________</a:t>
            </a:r>
            <a:r>
              <a:rPr lang="zh-CN" altLang="en-US"/>
              <a:t>的后代，在</a:t>
            </a:r>
            <a:r>
              <a:rPr lang="en-US" altLang="zh-CN"/>
              <a:t>_______________</a:t>
            </a:r>
            <a:r>
              <a:rPr lang="zh-CN" altLang="en-US"/>
              <a:t>是发生稳定性差异的过程。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4</a:t>
            </a:r>
            <a:r>
              <a:rPr lang="zh-CN" altLang="en-US"/>
              <a:t>．细胞的全能性：是指细胞经分裂和分化后，仍具有产生完整有机体或</a:t>
            </a:r>
            <a:r>
              <a:rPr lang="zh-CN" altLang="en-US" u="sng"/>
              <a:t>　　　　　　　　　　　　</a:t>
            </a:r>
            <a:r>
              <a:rPr lang="zh-CN" altLang="en-US"/>
              <a:t>的潜能和特性。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5.</a:t>
            </a:r>
            <a:r>
              <a:rPr lang="zh-CN" altLang="en-US"/>
              <a:t>细胞衰老的原因有</a:t>
            </a:r>
            <a:r>
              <a:rPr lang="en-US" altLang="zh-CN"/>
              <a:t>___________</a:t>
            </a:r>
            <a:r>
              <a:rPr lang="zh-CN" altLang="en-US"/>
              <a:t>学说与</a:t>
            </a:r>
            <a:r>
              <a:rPr lang="en-US" altLang="zh-CN"/>
              <a:t>________</a:t>
            </a:r>
            <a:r>
              <a:rPr lang="zh-CN" altLang="en-US"/>
              <a:t>学说。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6</a:t>
            </a:r>
            <a:r>
              <a:rPr lang="zh-CN" altLang="en-US"/>
              <a:t>．细胞凋亡受细胞自身</a:t>
            </a:r>
            <a:r>
              <a:rPr lang="zh-CN" altLang="en-US" u="sng"/>
              <a:t>　　　　</a:t>
            </a:r>
            <a:r>
              <a:rPr lang="zh-CN" altLang="en-US"/>
              <a:t>的调控，是由遗传机制调控的程序性死亡。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17855" y="791210"/>
            <a:ext cx="10701655" cy="5798185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．无丝分裂：是真核细胞的增殖方式之一，分裂过程中不出现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染色体</a:t>
            </a:r>
            <a:r>
              <a:rPr lang="en-US" altLang="zh-CN" u="sng"/>
              <a:t> </a:t>
            </a:r>
            <a:r>
              <a:rPr lang="zh-CN" altLang="en-US"/>
              <a:t>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纺锤体</a:t>
            </a:r>
            <a:r>
              <a:rPr lang="zh-CN" altLang="en-US" u="sng"/>
              <a:t>　</a:t>
            </a:r>
            <a:r>
              <a:rPr lang="zh-CN" altLang="en-US"/>
              <a:t>的变化，但是也有</a:t>
            </a:r>
            <a:r>
              <a:rPr lang="en-US" altLang="zh-CN"/>
              <a:t>DNA</a:t>
            </a:r>
            <a:r>
              <a:rPr lang="zh-CN" altLang="en-US"/>
              <a:t>分子的复制和分配。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</a:t>
            </a:r>
            <a:r>
              <a:rPr lang="zh-CN" altLang="en-US"/>
              <a:t>．与高等植物细胞有丝分裂有关的细胞器有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</a:rPr>
              <a:t>核糖体、高尔基体、线粒体</a:t>
            </a:r>
            <a:r>
              <a:rPr lang="zh-CN" altLang="en-US"/>
              <a:t>等。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3.</a:t>
            </a:r>
            <a:r>
              <a:rPr lang="zh-CN" altLang="en-US"/>
              <a:t>细胞分化是在个体发育中，由</a:t>
            </a:r>
            <a:r>
              <a:rPr lang="en-US" altLang="zh-CN"/>
              <a:t>__</a:t>
            </a:r>
            <a:r>
              <a:rPr lang="en-US" altLang="zh-CN">
                <a:solidFill>
                  <a:srgbClr val="FF0000"/>
                </a:solidFill>
              </a:rPr>
              <a:t>_</a:t>
            </a:r>
            <a:r>
              <a:rPr lang="zh-CN" altLang="en-US">
                <a:solidFill>
                  <a:srgbClr val="FF0000"/>
                </a:solidFill>
              </a:rPr>
              <a:t>一个或一种细胞增殖产生</a:t>
            </a:r>
            <a:r>
              <a:rPr lang="en-US" altLang="zh-CN"/>
              <a:t>__</a:t>
            </a:r>
            <a:r>
              <a:rPr lang="zh-CN" altLang="en-US"/>
              <a:t>的后代，在</a:t>
            </a:r>
            <a:r>
              <a:rPr lang="en-US" altLang="zh-CN"/>
              <a:t>_</a:t>
            </a:r>
            <a:r>
              <a:rPr lang="zh-CN" altLang="en-US">
                <a:solidFill>
                  <a:srgbClr val="FF0000"/>
                </a:solidFill>
              </a:rPr>
              <a:t>形态、结构和生理功能上_</a:t>
            </a:r>
            <a:r>
              <a:rPr lang="zh-CN" altLang="en-US"/>
              <a:t>是发生稳定性差异的过程。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4</a:t>
            </a:r>
            <a:r>
              <a:rPr lang="zh-CN" altLang="en-US"/>
              <a:t>．细胞的全能性：是指细胞经分裂和分化后，仍具有产生完整有机体或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</a:rPr>
              <a:t>分化成其他各种细胞</a:t>
            </a:r>
            <a:r>
              <a:rPr lang="zh-CN" altLang="en-US" u="sng"/>
              <a:t>　</a:t>
            </a:r>
            <a:r>
              <a:rPr lang="zh-CN" altLang="en-US"/>
              <a:t>的潜能和特性。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5.</a:t>
            </a:r>
            <a:r>
              <a:rPr lang="zh-CN" altLang="en-US"/>
              <a:t>细胞衰老的原因有</a:t>
            </a:r>
            <a:r>
              <a:rPr lang="en-US" altLang="zh-CN"/>
              <a:t>__</a:t>
            </a:r>
            <a:r>
              <a:rPr lang="zh-CN" altLang="en-US">
                <a:solidFill>
                  <a:srgbClr val="FF0000"/>
                </a:solidFill>
              </a:rPr>
              <a:t>自由基</a:t>
            </a:r>
            <a:r>
              <a:rPr lang="en-US" altLang="zh-CN"/>
              <a:t>____</a:t>
            </a:r>
            <a:r>
              <a:rPr lang="zh-CN" altLang="en-US"/>
              <a:t>学说与</a:t>
            </a:r>
            <a:r>
              <a:rPr lang="en-US" altLang="zh-CN"/>
              <a:t>___</a:t>
            </a:r>
            <a:r>
              <a:rPr lang="zh-CN" altLang="en-US">
                <a:solidFill>
                  <a:srgbClr val="FF0000"/>
                </a:solidFill>
              </a:rPr>
              <a:t>端粒</a:t>
            </a:r>
            <a:r>
              <a:rPr lang="en-US" altLang="zh-CN"/>
              <a:t>___</a:t>
            </a:r>
            <a:r>
              <a:rPr lang="zh-CN" altLang="en-US"/>
              <a:t>学说。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6</a:t>
            </a:r>
            <a:r>
              <a:rPr lang="zh-CN" altLang="en-US"/>
              <a:t>．细胞凋亡受细胞自身</a:t>
            </a:r>
            <a:r>
              <a:rPr lang="zh-CN" altLang="en-US" u="sng"/>
              <a:t>　</a:t>
            </a:r>
            <a:r>
              <a:rPr lang="zh-CN" altLang="en-US">
                <a:solidFill>
                  <a:srgbClr val="FF0000"/>
                </a:solidFill>
              </a:rPr>
              <a:t>基因</a:t>
            </a:r>
            <a:r>
              <a:rPr lang="zh-CN" altLang="en-US" u="sng"/>
              <a:t>　</a:t>
            </a:r>
            <a:r>
              <a:rPr lang="zh-CN" altLang="en-US"/>
              <a:t>的调控，是由遗传机制调控的程序性死亡。</a:t>
            </a:r>
            <a:r>
              <a:rPr lang="en-US" altLang="zh-CN">
                <a:solidFill>
                  <a:srgbClr val="FF0000"/>
                </a:solidFill>
              </a:rPr>
              <a:t>  </a:t>
            </a:r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月</a:t>
            </a:r>
            <a:r>
              <a:rPr lang="en-US" altLang="zh-CN"/>
              <a:t>7</a:t>
            </a:r>
            <a:r>
              <a:rPr lang="zh-CN" altLang="en-US"/>
              <a:t>日（周六）</a:t>
            </a:r>
            <a:r>
              <a:rPr lang="en-US" altLang="zh-CN"/>
              <a:t>   </a:t>
            </a:r>
            <a:r>
              <a:rPr lang="zh-CN" altLang="en-US"/>
              <a:t>生物小早读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481965" y="1041400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sz="3200">
                <a:cs typeface="黑体" panose="02010609060101010101" pitchFamily="49" charset="-122"/>
                <a:sym typeface="+mn-ea"/>
              </a:rPr>
              <a:t>必修二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1.1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sym typeface="+mn-ea"/>
              </a:rPr>
              <a:t>显隐性状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sym typeface="+mn-ea"/>
              </a:rPr>
              <a:t>和</a:t>
            </a:r>
            <a:r>
              <a:rPr lang="en-US" altLang="zh-CN" sz="3200">
                <a:sym typeface="+mn-ea"/>
              </a:rPr>
              <a:t> </a:t>
            </a:r>
            <a:r>
              <a:rPr lang="zh-CN" altLang="en-US" sz="3200">
                <a:sym typeface="+mn-ea"/>
              </a:rPr>
              <a:t>性状分离的概念</a:t>
            </a:r>
            <a:endParaRPr lang="zh-CN" altLang="en-US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sym typeface="+mn-ea"/>
              </a:rPr>
              <a:t> </a:t>
            </a:r>
            <a:r>
              <a:rPr lang="en-US" altLang="zh-CN" sz="3200">
                <a:sym typeface="+mn-ea"/>
              </a:rPr>
              <a:t>         2</a:t>
            </a:r>
            <a:r>
              <a:rPr lang="zh-CN" altLang="en-US" sz="3200">
                <a:sym typeface="+mn-ea"/>
              </a:rPr>
              <a:t>）孟德尔对分离现象提出的四点假说。</a:t>
            </a:r>
            <a:endParaRPr lang="zh-CN" altLang="en-US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         3</a:t>
            </a:r>
            <a:r>
              <a:rPr lang="zh-CN" altLang="en-US" sz="3200">
                <a:sym typeface="+mn-ea"/>
              </a:rPr>
              <a:t>）</a:t>
            </a:r>
            <a:r>
              <a:rPr lang="en-US" altLang="zh-CN" sz="3200">
                <a:sym typeface="+mn-ea"/>
              </a:rPr>
              <a:t> </a:t>
            </a:r>
            <a:r>
              <a:rPr lang="zh-CN" sz="3200">
                <a:sym typeface="+mn-ea"/>
              </a:rPr>
              <a:t>写出一对相对性状杂交实验的遗传图解</a:t>
            </a:r>
            <a:r>
              <a:rPr lang="zh-CN" altLang="en-US" sz="3200">
                <a:sym typeface="+mn-ea"/>
              </a:rPr>
              <a:t>。</a:t>
            </a:r>
            <a:endParaRPr lang="zh-CN" altLang="en-US" sz="32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zh-CN" altLang="en-US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41020" y="986155"/>
            <a:ext cx="11399520" cy="5426710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．性状分离是指在杂种</a:t>
            </a:r>
            <a:r>
              <a:rPr lang="zh-CN" altLang="en-US">
                <a:highlight>
                  <a:srgbClr val="FFFF00"/>
                </a:highlight>
              </a:rPr>
              <a:t>自交</a:t>
            </a:r>
            <a:r>
              <a:rPr lang="zh-CN" altLang="en-US"/>
              <a:t>后代中，同时出现</a:t>
            </a:r>
            <a:r>
              <a:rPr lang="zh-CN" altLang="en-US" u="sng"/>
              <a:t>　　　</a:t>
            </a:r>
            <a:r>
              <a:rPr lang="zh-CN" altLang="en-US"/>
              <a:t>和</a:t>
            </a:r>
            <a:r>
              <a:rPr lang="zh-CN" altLang="en-US" u="sng">
                <a:sym typeface="+mn-ea"/>
              </a:rPr>
              <a:t>　　　</a:t>
            </a:r>
            <a:r>
              <a:rPr lang="zh-CN" altLang="en-US"/>
              <a:t>的现象。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2.  </a:t>
            </a:r>
            <a:r>
              <a:rPr lang="zh-CN" altLang="en-US"/>
              <a:t>自交是指</a:t>
            </a:r>
            <a:r>
              <a:rPr lang="en-US" altLang="zh-CN"/>
              <a:t>_________________________</a:t>
            </a:r>
            <a:r>
              <a:rPr lang="zh-CN" altLang="en-US"/>
              <a:t>的个体相互交配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3. </a:t>
            </a:r>
            <a:r>
              <a:rPr lang="zh-CN" altLang="en-US"/>
              <a:t>显性性状是指具有相对性状的两个</a:t>
            </a:r>
            <a:r>
              <a:rPr lang="en-US" altLang="zh-CN"/>
              <a:t>________</a:t>
            </a:r>
            <a:r>
              <a:rPr lang="zh-CN" altLang="en-US"/>
              <a:t>杂交，子一代</a:t>
            </a:r>
            <a:r>
              <a:rPr lang="en-US" altLang="zh-CN"/>
              <a:t>______</a:t>
            </a:r>
            <a:r>
              <a:rPr lang="zh-CN" altLang="en-US"/>
              <a:t>出来的性状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．性状分离比的模拟实验中，甲、乙两个小桶分别代表</a:t>
            </a:r>
            <a:r>
              <a:rPr lang="zh-CN" altLang="en-US" u="sng">
                <a:sym typeface="+mn-ea"/>
              </a:rPr>
              <a:t>　　　　　　　　</a:t>
            </a:r>
            <a:r>
              <a:rPr lang="zh-CN" altLang="en-US">
                <a:sym typeface="+mn-ea"/>
              </a:rPr>
              <a:t>，甲、乙小桶内的彩球分别代表</a:t>
            </a:r>
            <a:r>
              <a:rPr lang="zh-CN" altLang="en-US" u="sng">
                <a:sym typeface="+mn-ea"/>
              </a:rPr>
              <a:t>　　　　　　</a:t>
            </a:r>
            <a:r>
              <a:rPr lang="zh-CN" altLang="en-US">
                <a:sym typeface="+mn-ea"/>
              </a:rPr>
              <a:t>，不同彩球的随机组合模拟</a:t>
            </a:r>
            <a:r>
              <a:rPr lang="zh-CN" altLang="en-US" u="sng">
                <a:sym typeface="+mn-ea"/>
              </a:rPr>
              <a:t>　　　　　　　　　</a:t>
            </a:r>
            <a:r>
              <a:rPr lang="zh-CN" altLang="en-US">
                <a:sym typeface="+mn-ea"/>
              </a:rPr>
              <a:t>　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ym typeface="+mn-ea"/>
              </a:rPr>
              <a:t>两小桶内的彩球数量</a:t>
            </a:r>
            <a:r>
              <a:rPr lang="zh-CN" altLang="en-US" u="sng">
                <a:sym typeface="+mn-ea"/>
              </a:rPr>
              <a:t>　　　　</a:t>
            </a:r>
            <a:r>
              <a:rPr lang="zh-CN" altLang="en-US">
                <a:sym typeface="+mn-ea"/>
              </a:rPr>
              <a:t>（填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可以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或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不可以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，下同）不相同，每个小桶内两种颜色的小球数量</a:t>
            </a:r>
            <a:r>
              <a:rPr lang="zh-CN" altLang="en-US" u="sng">
                <a:sym typeface="+mn-ea"/>
              </a:rPr>
              <a:t>　　　　</a:t>
            </a:r>
            <a:r>
              <a:rPr lang="zh-CN" altLang="en-US">
                <a:sym typeface="+mn-ea"/>
              </a:rPr>
              <a:t>不相同。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olidFill>
                  <a:srgbClr val="FF0000"/>
                </a:solidFill>
              </a:rPr>
              <a:t>　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41020" y="986155"/>
            <a:ext cx="11399520" cy="5426710"/>
          </a:xfrm>
        </p:spPr>
        <p:txBody>
          <a:bodyPr/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1</a:t>
            </a:r>
            <a:r>
              <a:rPr lang="zh-CN" altLang="en-US"/>
              <a:t>．性状分离是指在杂种</a:t>
            </a:r>
            <a:r>
              <a:rPr lang="zh-CN" altLang="en-US">
                <a:highlight>
                  <a:srgbClr val="FFFF00"/>
                </a:highlight>
              </a:rPr>
              <a:t>自交</a:t>
            </a:r>
            <a:r>
              <a:rPr lang="zh-CN" altLang="en-US"/>
              <a:t>后代中，同时出现</a:t>
            </a:r>
            <a:r>
              <a:rPr lang="zh-CN" altLang="en-US" u="sng"/>
              <a:t>　</a:t>
            </a:r>
            <a:r>
              <a:rPr lang="zh-CN" altLang="en-US" u="sng">
                <a:solidFill>
                  <a:srgbClr val="FF0000"/>
                </a:solidFill>
              </a:rPr>
              <a:t>显性性状</a:t>
            </a:r>
            <a:r>
              <a:rPr lang="en-US" altLang="zh-CN" u="sng">
                <a:solidFill>
                  <a:srgbClr val="FF0000"/>
                </a:solidFill>
              </a:rPr>
              <a:t>  </a:t>
            </a:r>
            <a:r>
              <a:rPr lang="zh-CN" altLang="en-US" u="sng"/>
              <a:t>　　</a:t>
            </a:r>
            <a:r>
              <a:rPr lang="zh-CN" altLang="en-US"/>
              <a:t>和</a:t>
            </a:r>
            <a:r>
              <a:rPr lang="zh-CN" altLang="en-US" u="sng">
                <a:sym typeface="+mn-ea"/>
              </a:rPr>
              <a:t>　　</a:t>
            </a:r>
            <a:r>
              <a:rPr lang="zh-CN" altLang="en-US" u="sng">
                <a:solidFill>
                  <a:srgbClr val="FF0000"/>
                </a:solidFill>
                <a:sym typeface="+mn-ea"/>
              </a:rPr>
              <a:t>隐性性状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  </a:t>
            </a:r>
            <a:r>
              <a:rPr lang="zh-CN" altLang="en-US" u="sng">
                <a:sym typeface="+mn-ea"/>
              </a:rPr>
              <a:t>　</a:t>
            </a:r>
            <a:r>
              <a:rPr lang="zh-CN" altLang="en-US"/>
              <a:t>的现象。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2.  </a:t>
            </a:r>
            <a:r>
              <a:rPr lang="zh-CN" altLang="en-US"/>
              <a:t>自交是指</a:t>
            </a:r>
            <a:r>
              <a:rPr lang="en-US" altLang="zh-CN"/>
              <a:t>____</a:t>
            </a:r>
            <a:r>
              <a:rPr lang="zh-CN" altLang="en-US" u="sng">
                <a:solidFill>
                  <a:srgbClr val="FF0000"/>
                </a:solidFill>
                <a:sym typeface="+mn-ea"/>
              </a:rPr>
              <a:t>遗传因子组成不同</a:t>
            </a:r>
            <a:r>
              <a:rPr lang="en-US" altLang="zh-CN"/>
              <a:t>____</a:t>
            </a:r>
            <a:r>
              <a:rPr lang="zh-CN" altLang="en-US"/>
              <a:t>的个体相互交配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/>
              <a:t>3. </a:t>
            </a:r>
            <a:r>
              <a:rPr lang="zh-CN" altLang="en-US"/>
              <a:t>显性性状是指具有相对性状的两个</a:t>
            </a:r>
            <a:r>
              <a:rPr lang="en-US" altLang="zh-CN"/>
              <a:t>___</a:t>
            </a:r>
            <a:r>
              <a:rPr lang="zh-CN" altLang="en-US" u="sng">
                <a:solidFill>
                  <a:srgbClr val="FF0000"/>
                </a:solidFill>
              </a:rPr>
              <a:t>纯合亲本</a:t>
            </a:r>
            <a:r>
              <a:rPr lang="en-US" altLang="zh-CN"/>
              <a:t>_____</a:t>
            </a:r>
            <a:r>
              <a:rPr lang="zh-CN" altLang="en-US"/>
              <a:t>杂交，子一代</a:t>
            </a:r>
            <a:r>
              <a:rPr lang="en-US" altLang="zh-CN"/>
              <a:t>__</a:t>
            </a:r>
            <a:r>
              <a:rPr lang="zh-CN" altLang="en-US" u="sng">
                <a:solidFill>
                  <a:srgbClr val="FF0000"/>
                </a:solidFill>
              </a:rPr>
              <a:t>显现_</a:t>
            </a:r>
            <a:r>
              <a:rPr lang="en-US" altLang="zh-CN"/>
              <a:t>___</a:t>
            </a:r>
            <a:r>
              <a:rPr lang="zh-CN" altLang="en-US"/>
              <a:t>出来的性状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．性状分离比的模拟实验中，甲、乙两个小桶分别代表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雌、雄生殖器官</a:t>
            </a:r>
            <a:r>
              <a:rPr lang="zh-CN" altLang="en-US" u="sng">
                <a:sym typeface="+mn-ea"/>
              </a:rPr>
              <a:t>　　　</a:t>
            </a:r>
            <a:r>
              <a:rPr lang="zh-CN" altLang="en-US">
                <a:sym typeface="+mn-ea"/>
              </a:rPr>
              <a:t>，甲、乙小桶内的彩球分别代表</a:t>
            </a:r>
            <a:r>
              <a:rPr lang="zh-CN" altLang="en-US" u="sng">
                <a:sym typeface="+mn-ea"/>
              </a:rPr>
              <a:t>　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雌、雄配子</a:t>
            </a:r>
            <a:r>
              <a:rPr lang="zh-CN" altLang="en-US" u="sng">
                <a:sym typeface="+mn-ea"/>
              </a:rPr>
              <a:t>　　　　</a:t>
            </a:r>
            <a:r>
              <a:rPr lang="zh-CN" altLang="en-US">
                <a:sym typeface="+mn-ea"/>
              </a:rPr>
              <a:t>，不同彩球的随机组合模拟</a:t>
            </a:r>
            <a:r>
              <a:rPr lang="zh-CN" altLang="en-US" u="sng">
                <a:sym typeface="+mn-ea"/>
              </a:rPr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雌雄配子的随机结合　</a:t>
            </a:r>
            <a:r>
              <a:rPr lang="zh-CN" altLang="en-US" u="sng">
                <a:sym typeface="+mn-ea"/>
              </a:rPr>
              <a:t>　　　　　　　　</a:t>
            </a:r>
            <a:r>
              <a:rPr lang="zh-CN" altLang="en-US">
                <a:sym typeface="+mn-ea"/>
              </a:rPr>
              <a:t>　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r>
              <a:rPr lang="zh-CN" altLang="en-US">
                <a:sym typeface="+mn-ea"/>
              </a:rPr>
              <a:t>两小桶内的彩球数量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　</a:t>
            </a:r>
            <a:r>
              <a:rPr lang="zh-CN" altLang="en-US" u="sng">
                <a:sym typeface="+mn-ea"/>
              </a:rPr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　可以</a:t>
            </a:r>
            <a:r>
              <a:rPr lang="zh-CN" altLang="en-US" u="sng">
                <a:sym typeface="+mn-ea"/>
              </a:rPr>
              <a:t>　</a:t>
            </a:r>
            <a:r>
              <a:rPr lang="zh-CN" altLang="en-US">
                <a:sym typeface="+mn-ea"/>
              </a:rPr>
              <a:t>（填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可以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或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不可以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，下同）不相同，每个小桶内两种颜色的小球数量</a:t>
            </a:r>
            <a:r>
              <a:rPr lang="zh-CN" altLang="en-US" u="sng">
                <a:sym typeface="+mn-ea"/>
              </a:rPr>
              <a:t>　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不可以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 </a:t>
            </a:r>
            <a:r>
              <a:rPr lang="zh-CN" altLang="en-US">
                <a:sym typeface="+mn-ea"/>
              </a:rPr>
              <a:t>不相同。</a:t>
            </a:r>
            <a:endParaRPr lang="zh-CN" altLang="en-US"/>
          </a:p>
          <a:p>
            <a:pPr>
              <a:lnSpc>
                <a:spcPct val="125000"/>
              </a:lnSpc>
              <a:spcBef>
                <a:spcPts val="20"/>
              </a:spcBef>
              <a:spcAft>
                <a:spcPts val="0"/>
              </a:spcAft>
            </a:pP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1855</Words>
  <Application>WPS 演示</Application>
  <PresentationFormat>宽屏</PresentationFormat>
  <Paragraphs>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PowerPoint 演示文稿</vt:lpstr>
      <vt:lpstr>PowerPoint 演示文稿</vt:lpstr>
      <vt:lpstr>PowerPoint 演示文稿</vt:lpstr>
      <vt:lpstr>PowerPoint 演示文稿</vt:lpstr>
      <vt:lpstr>3月5日（周四）   生物晚读</vt:lpstr>
      <vt:lpstr>PowerPoint 演示文稿</vt:lpstr>
      <vt:lpstr>PowerPoint 演示文稿</vt:lpstr>
      <vt:lpstr>PowerPoint 演示文稿</vt:lpstr>
      <vt:lpstr>3月5日（周四）   生物小早读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83</cp:revision>
  <dcterms:created xsi:type="dcterms:W3CDTF">2023-08-09T12:44:00Z</dcterms:created>
  <dcterms:modified xsi:type="dcterms:W3CDTF">2026-03-04T07:07:13Z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FA68EADA93C843E9B473E3D70766A69D_13</vt:lpwstr>
  </property>
</Properties>
</file>