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2" r:id="rId3"/>
    <p:sldId id="344" r:id="rId4"/>
    <p:sldId id="347" r:id="rId5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9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" lastIdx="0" clrIdx="0"/>
  <p:cmAuthor id="1" name="幸全" initials="幸全" lastIdx="0" clrIdx="0"/>
  <p:cmAuthor id="2" name="作者" initials="A" lastIdx="0" clrIdx="1"/>
  <p:cmAuthor id="3" name="银清 兰" initials="银" lastIdx="0" clrIdx="1"/>
  <p:cmAuthor id="4" name="Windows User" initials="W" lastIdx="0" clrIdx="2"/>
  <p:cmAuthor id="5" name="未知用户1" initials="未知用户1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486155"/>
    <a:srgbClr val="709167"/>
    <a:srgbClr val="476759"/>
    <a:srgbClr val="648179"/>
    <a:srgbClr val="F6D6E4"/>
    <a:srgbClr val="EAE2EA"/>
    <a:srgbClr val="335A52"/>
    <a:srgbClr val="FFFFFF"/>
    <a:srgbClr val="843C0B"/>
    <a:srgbClr val="A57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822" y="96"/>
      </p:cViewPr>
      <p:guideLst>
        <p:guide orient="horz" pos="2159"/>
        <p:guide pos="389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42.xml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-17234"/>
            <a:ext cx="12192000" cy="6964326"/>
          </a:xfrm>
          <a:prstGeom prst="rect">
            <a:avLst/>
          </a:prstGeom>
          <a:solidFill>
            <a:srgbClr val="FDF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8"/>
          <p:cNvPicPr>
            <a:picLocks noChangeAspect="1"/>
          </p:cNvPicPr>
          <p:nvPr userDrawn="1"/>
        </p:nvPicPr>
        <p:blipFill>
          <a:blip r:embed="rId19"/>
          <a:srcRect/>
          <a:stretch>
            <a:fillRect/>
          </a:stretch>
        </p:blipFill>
        <p:spPr>
          <a:xfrm>
            <a:off x="-3175" y="5640262"/>
            <a:ext cx="12209145" cy="1306830"/>
          </a:xfrm>
          <a:prstGeom prst="rect">
            <a:avLst/>
          </a:prstGeom>
        </p:spPr>
      </p:pic>
      <p:pic>
        <p:nvPicPr>
          <p:cNvPr id="9" name="图片 8" descr="9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>
          <a:xfrm>
            <a:off x="0" y="4966269"/>
            <a:ext cx="12295505" cy="18313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tags" Target="../tags/tag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928370" y="154940"/>
            <a:ext cx="10373360" cy="677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</a:rPr>
              <a:t>September 14th       Morning Task</a:t>
            </a:r>
            <a:endParaRPr lang="en-US" altLang="zh-CN" sz="3600" b="1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3575" y="1384300"/>
            <a:ext cx="10864850" cy="36582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>
              <a:buClrTx/>
              <a:buSzTx/>
              <a:buFontTx/>
            </a:pP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6:50--7:12 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①</a:t>
            </a:r>
            <a:r>
              <a:rPr lang="zh-CN" sz="3600" b="1">
                <a:uFillTx/>
                <a:ea typeface="楷体" panose="02010609060101010101" charset="-122"/>
                <a:sym typeface="+mn-ea"/>
              </a:rPr>
              <a:t>读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优化方案</a:t>
            </a: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P11-12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三遍</a:t>
            </a:r>
            <a:r>
              <a:rPr lang="en-US" altLang="zh-CN" sz="3600" b="1">
                <a:solidFill>
                  <a:srgbClr val="C00000"/>
                </a:solidFill>
                <a:uFillTx/>
                <a:ea typeface="楷体" panose="02010609060101010101" charset="-122"/>
                <a:sym typeface="+mn-ea"/>
              </a:rPr>
              <a:t>                  </a:t>
            </a:r>
            <a:endParaRPr lang="en-US" altLang="zh-CN" sz="3600" b="1">
              <a:solidFill>
                <a:srgbClr val="C00000"/>
              </a:solidFill>
              <a:uFillTx/>
              <a:ea typeface="楷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3600" b="1">
                <a:solidFill>
                  <a:srgbClr val="C00000"/>
                </a:solidFill>
                <a:uFillTx/>
                <a:ea typeface="楷体" panose="02010609060101010101" charset="-122"/>
                <a:sym typeface="+mn-ea"/>
              </a:rPr>
              <a:t>                   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②</a:t>
            </a: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复习</a:t>
            </a:r>
            <a:r>
              <a:rPr lang="zh-CN" altLang="en-US" sz="3600" b="1">
                <a:uFillTx/>
                <a:ea typeface="楷体" panose="02010609060101010101" charset="-122"/>
                <a:sym typeface="+mn-ea"/>
              </a:rPr>
              <a:t>优化方案</a:t>
            </a:r>
            <a:r>
              <a:rPr lang="en-US" altLang="zh-CN" sz="3600" b="1">
                <a:uFillTx/>
                <a:ea typeface="楷体" panose="02010609060101010101" charset="-122"/>
                <a:sym typeface="+mn-ea"/>
              </a:rPr>
              <a:t>P14-17</a:t>
            </a:r>
            <a:endParaRPr lang="en-US" altLang="zh-CN" sz="3600" b="1">
              <a:solidFill>
                <a:schemeClr val="tx1"/>
              </a:solidFill>
              <a:uFillTx/>
              <a:ea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en-US" altLang="zh-CN" sz="3600" b="1">
              <a:solidFill>
                <a:schemeClr val="tx1"/>
              </a:solidFill>
              <a:uFillTx/>
              <a:ea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3600" b="1">
              <a:solidFill>
                <a:schemeClr val="tx1"/>
              </a:solidFill>
              <a:uFillTx/>
              <a:ea typeface="楷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8915" y="5363845"/>
            <a:ext cx="11773535" cy="1029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>
              <a:buClrTx/>
              <a:buSzTx/>
              <a:buFontTx/>
            </a:pPr>
            <a:r>
              <a:rPr lang="zh-CN" altLang="en-US" sz="44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早饭后：英语听力</a:t>
            </a:r>
            <a:r>
              <a:rPr lang="en-US" altLang="zh-CN" sz="44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27</a:t>
            </a:r>
            <a:r>
              <a:rPr lang="zh-CN" altLang="en-US" sz="32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（听完后核对答案，并读错题录音稿）</a:t>
            </a:r>
            <a:endParaRPr lang="zh-CN" altLang="en-US" sz="32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c429494c7e9b2e95360bfae84aadf478"/>
          <p:cNvPicPr>
            <a:picLocks noChangeAspect="1"/>
          </p:cNvPicPr>
          <p:nvPr/>
        </p:nvPicPr>
        <p:blipFill>
          <a:blip r:embed="rId2"/>
          <a:srcRect l="3207" t="20009" r="2574" b="22019"/>
          <a:stretch>
            <a:fillRect/>
          </a:stretch>
        </p:blipFill>
        <p:spPr>
          <a:xfrm>
            <a:off x="8519160" y="1320165"/>
            <a:ext cx="2929255" cy="3975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304165" y="611505"/>
            <a:ext cx="12083415" cy="5382895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得出结论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(conclude)        ___________ 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总而言之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conclude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______________ 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从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中推断出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(conclude)   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无论如何都不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(circumstance) 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5.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对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充满热情、酷爱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(passion)____________    (passionate)  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6.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（开始）掌权、上台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(power) _______________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7.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某人力所不能及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power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8.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结果，因此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(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两个短语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  _________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9.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由于（至少写四个）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10.take up  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11.take off   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12.take over  __________________</a:t>
            </a:r>
            <a:endParaRPr lang="en-US" altLang="zh-CN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2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>
                <a:latin typeface="Calibri" panose="020F0502020204030204" charset="0"/>
                <a:ea typeface="楷体" panose="02010609060101010101" charset="-122"/>
                <a:sym typeface="+mn-ea"/>
              </a:rPr>
              <a:t> </a:t>
            </a:r>
            <a:endParaRPr lang="zh-CN" altLang="zh-CN" sz="2200" dirty="0">
              <a:latin typeface="Calibri" panose="020F0502020204030204" charset="0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000"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8780" y="154940"/>
            <a:ext cx="5417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翻译词组(看英写中，看中写英)和填空</a:t>
            </a:r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5885" y="81915"/>
            <a:ext cx="5417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翻译词组(看英写中，看中写英)和填空</a:t>
            </a:r>
            <a:endParaRPr lang="zh-CN" altLang="en-US" sz="2000"/>
          </a:p>
        </p:txBody>
      </p:sp>
      <p:sp>
        <p:nvSpPr>
          <p:cNvPr id="4" name="文本框 3"/>
          <p:cNvSpPr txBox="1"/>
          <p:nvPr userDrawn="1"/>
        </p:nvSpPr>
        <p:spPr>
          <a:xfrm>
            <a:off x="242570" y="398145"/>
            <a:ext cx="10959465" cy="6631305"/>
          </a:xfrm>
          <a:prstGeom prst="rect">
            <a:avLst/>
          </a:prstGeom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13. take in  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④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</a:t>
            </a:r>
            <a:endParaRPr lang="zh-CN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14.take on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③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_________ 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15.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总结，概括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16.When _________ (ask) about his plan, he kept silent.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17.Though ________ (tire), she continued practising.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18. When he returned, he found his house ______ (break) into.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19. When she came to life, she found herself ______ (lie) in hospital.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20.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似乎，好像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21.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被误认为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   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22.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去世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23.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在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......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方面取得巨大的成就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________________</a:t>
            </a:r>
            <a:endParaRPr lang="en-US" altLang="zh-CN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24.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我发现面对困境时很慢保持积极心态。（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it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做形式宾语）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______________________________</a:t>
            </a:r>
            <a:endParaRPr lang="zh-CN" altLang="en-US" sz="2000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25. 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听到这个坏消息后，她发现自己无法冷静下来。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it</a:t>
            </a:r>
            <a:r>
              <a:rPr lang="zh-CN" altLang="en-US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做形式宾语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en-US" altLang="zh-CN" sz="2000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__________________________</a:t>
            </a:r>
            <a:endParaRPr lang="zh-CN" altLang="zh-CN" sz="2000" dirty="0">
              <a:latin typeface="Calibri" panose="020F0502020204030204" charset="0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000"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41.xml><?xml version="1.0" encoding="utf-8"?>
<p:tagLst xmlns:p="http://schemas.openxmlformats.org/presentationml/2006/main">
  <p:tag name="AS_UNIQUEID" val="82"/>
  <p:tag name="KSO_WM_BEAUTIFY_FLAG" val=""/>
</p:tagLst>
</file>

<file path=ppt/tags/tag42.xml><?xml version="1.0" encoding="utf-8"?>
<p:tagLst xmlns:p="http://schemas.openxmlformats.org/presentationml/2006/main">
  <p:tag name="KSO_WM_DOC_GUID" val="{685ec0ae-d2a3-4f93-add2-b9133d03691b}"/>
  <p:tag name="COMMONDATA" val="eyJjb3VudCI6NCwiaGRpZCI6ImNjMzk4ODRkNzdlMzE3OGY3MDk4MzM3YjU1MDYyNzdlIiwidXNlckNvdW50Ijo0fQ=="/>
  <p:tag name="commondata" val="eyJjb3VudCI6NSwiaGRpZCI6ImMzMjZlZTlmOTQ5MTIwMzcyMzI2MjNhODA5OWI0MTA5IiwidXNlckNvdW50Ijox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1259</Words>
  <Application>WPS 演示</Application>
  <PresentationFormat>宽屏</PresentationFormat>
  <Paragraphs>52</Paragraphs>
  <Slides>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楷体</vt:lpstr>
      <vt:lpstr>Times New Roman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芒果微甜</cp:lastModifiedBy>
  <cp:revision>16</cp:revision>
  <dcterms:created xsi:type="dcterms:W3CDTF">2026-09-01T10:22:00Z</dcterms:created>
  <dcterms:modified xsi:type="dcterms:W3CDTF">2026-09-13T22:42:27Z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KSOTemplateUUID">
    <vt:lpwstr>v1.0_mb_bsVP6TLN20pqjOSDtqmBuQ==</vt:lpwstr>
  </property>
  <property fmtid="{D5CDD505-2E9C-101B-9397-08002B2CF9AE}" pid="4" name="ICV">
    <vt:lpwstr>928900E36D2346B09AC6B89890CB6145_13</vt:lpwstr>
  </property>
</Properties>
</file>