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88" r:id="rId3"/>
    <p:sldId id="300" r:id="rId4"/>
    <p:sldId id="299" r:id="rId5"/>
    <p:sldId id="274" r:id="rId6"/>
    <p:sldId id="301" r:id="rId7"/>
    <p:sldId id="302" r:id="rId8"/>
    <p:sldId id="304" r:id="rId9"/>
    <p:sldId id="30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/>
              <a:t>12</a:t>
            </a:r>
            <a:r>
              <a:rPr lang="zh-CN" altLang="en-US"/>
              <a:t>日（周四）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632460" y="901700"/>
            <a:ext cx="11143615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sz="3600">
                <a:cs typeface="黑体" panose="02010609060101010101" pitchFamily="49" charset="-122"/>
                <a:sym typeface="+mn-ea"/>
              </a:rPr>
              <a:t>必二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1.2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已学相关概念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知识点</a:t>
            </a:r>
            <a:endParaRPr lang="zh-CN" altLang="en-US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cs typeface="黑体" panose="02010609060101010101" pitchFamily="49" charset="-122"/>
                <a:sym typeface="+mn-ea"/>
              </a:rPr>
              <a:t>                  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（结合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笔记与《长江》）</a:t>
            </a:r>
            <a:endParaRPr lang="zh-CN" altLang="en-US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sym typeface="+mn-ea"/>
              </a:rPr>
              <a:t> </a:t>
            </a:r>
            <a:endParaRPr lang="en-US" altLang="zh-CN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265" y="986155"/>
            <a:ext cx="4895215" cy="5587365"/>
          </a:xfrm>
        </p:spPr>
        <p:txBody>
          <a:bodyPr/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en-US" altLang="zh-CN"/>
              <a:t>F1(YyRr)</a:t>
            </a:r>
            <a:r>
              <a:rPr lang="zh-CN" altLang="en-US"/>
              <a:t>自交，</a:t>
            </a:r>
            <a:r>
              <a:rPr lang="en-US" altLang="zh-CN"/>
              <a:t>F2</a:t>
            </a:r>
            <a:r>
              <a:rPr lang="zh-CN" altLang="en-US"/>
              <a:t>中</a:t>
            </a:r>
            <a:endParaRPr lang="zh-CN" altLang="en-US"/>
          </a:p>
          <a:p>
            <a:r>
              <a:rPr lang="zh-CN" altLang="en-US">
                <a:latin typeface="Calibri" panose="020F0502020204030204" charset="0"/>
              </a:rPr>
              <a:t>①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能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稳定遗传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的个体占总数的</a:t>
            </a:r>
            <a:r>
              <a:rPr lang="en-US" altLang="zh-CN" b="1" dirty="0">
                <a:cs typeface="微软雅黑" panose="020B0503020204020204" charset="-122"/>
                <a:sym typeface="+mn-ea"/>
              </a:rPr>
              <a:t>_________</a:t>
            </a:r>
            <a:endParaRPr lang="zh-CN" altLang="en-US">
              <a:latin typeface="Calibri" panose="020F0502020204030204" charset="0"/>
            </a:endParaRPr>
          </a:p>
          <a:p>
            <a:r>
              <a:rPr lang="zh-CN" altLang="en-US">
                <a:latin typeface="Calibri" panose="020F0502020204030204" charset="0"/>
              </a:rPr>
              <a:t>②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能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稳定遗传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的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绿色圆粒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占总数的</a:t>
            </a:r>
            <a:r>
              <a:rPr lang="en-US" altLang="zh-CN" b="1" dirty="0">
                <a:cs typeface="微软雅黑" panose="020B0503020204020204" charset="-122"/>
                <a:sym typeface="+mn-ea"/>
              </a:rPr>
              <a:t>______</a:t>
            </a:r>
            <a:endParaRPr lang="zh-CN" altLang="en-US">
              <a:latin typeface="Calibri" panose="020F0502020204030204" charset="0"/>
            </a:endParaRPr>
          </a:p>
          <a:p>
            <a:r>
              <a:rPr lang="zh-CN" altLang="en-US">
                <a:latin typeface="Calibri" panose="020F0502020204030204" charset="0"/>
              </a:rPr>
              <a:t>③</a:t>
            </a:r>
            <a:r>
              <a:rPr lang="zh-CN" altLang="en-US" b="1" dirty="0" smtClean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绿色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圆粒</a:t>
            </a:r>
            <a:r>
              <a:rPr lang="zh-CN" altLang="en-US" b="1" dirty="0" smtClean="0">
                <a:cs typeface="微软雅黑" panose="020B0503020204020204" charset="-122"/>
                <a:sym typeface="+mn-ea"/>
              </a:rPr>
              <a:t>中，能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稳定遗传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的占</a:t>
            </a:r>
            <a:r>
              <a:rPr lang="en-US" altLang="zh-CN" b="1" dirty="0">
                <a:cs typeface="微软雅黑" panose="020B0503020204020204" charset="-122"/>
                <a:sym typeface="+mn-ea"/>
              </a:rPr>
              <a:t>______</a:t>
            </a:r>
            <a:endParaRPr lang="zh-CN" altLang="en-US">
              <a:latin typeface="Calibri" panose="020F0502020204030204" charset="0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重组类型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占总数的</a:t>
            </a:r>
            <a:r>
              <a:rPr lang="en-US" altLang="zh-CN" b="1" dirty="0">
                <a:cs typeface="微软雅黑" panose="020B0503020204020204" charset="-122"/>
                <a:sym typeface="+mn-ea"/>
              </a:rPr>
              <a:t>_______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2</a:t>
            </a:r>
            <a:r>
              <a:rPr lang="zh-CN" altLang="en-US"/>
              <a:t>、自由组合定律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、孟德尔成功的原因</a:t>
            </a:r>
            <a:endParaRPr lang="zh-CN" alt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480" y="795655"/>
            <a:ext cx="671576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480" y="3268980"/>
            <a:ext cx="666432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7855" y="1196975"/>
            <a:ext cx="4760595" cy="4885690"/>
          </a:xfrm>
        </p:spPr>
        <p:txBody>
          <a:bodyPr/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en-US" altLang="zh-CN"/>
              <a:t>F1(YyRr)</a:t>
            </a:r>
            <a:r>
              <a:rPr lang="zh-CN" altLang="en-US"/>
              <a:t>自交，</a:t>
            </a:r>
            <a:r>
              <a:rPr lang="en-US" altLang="zh-CN"/>
              <a:t>F2</a:t>
            </a:r>
            <a:r>
              <a:rPr lang="zh-CN" altLang="en-US"/>
              <a:t>中</a:t>
            </a:r>
            <a:endParaRPr lang="zh-CN" altLang="en-US"/>
          </a:p>
          <a:p>
            <a:r>
              <a:rPr lang="zh-CN" altLang="en-US">
                <a:latin typeface="Calibri" panose="020F0502020204030204" charset="0"/>
              </a:rPr>
              <a:t>①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能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稳定遗传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的个体占总数的</a:t>
            </a:r>
            <a:r>
              <a:rPr lang="en-US" altLang="zh-CN" b="1" dirty="0">
                <a:cs typeface="微软雅黑" panose="020B0503020204020204" charset="-122"/>
                <a:sym typeface="+mn-ea"/>
              </a:rPr>
              <a:t>_____</a:t>
            </a:r>
            <a:endParaRPr lang="zh-CN" altLang="en-US">
              <a:latin typeface="Calibri" panose="020F0502020204030204" charset="0"/>
            </a:endParaRPr>
          </a:p>
          <a:p>
            <a:r>
              <a:rPr lang="zh-CN" altLang="en-US">
                <a:latin typeface="Calibri" panose="020F0502020204030204" charset="0"/>
              </a:rPr>
              <a:t>②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能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稳定遗传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的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绿色圆粒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占总数的</a:t>
            </a:r>
            <a:r>
              <a:rPr lang="en-US" altLang="zh-CN" b="1" dirty="0">
                <a:cs typeface="微软雅黑" panose="020B0503020204020204" charset="-122"/>
                <a:sym typeface="+mn-ea"/>
              </a:rPr>
              <a:t>_______</a:t>
            </a:r>
            <a:endParaRPr lang="zh-CN" altLang="en-US">
              <a:latin typeface="Calibri" panose="020F0502020204030204" charset="0"/>
            </a:endParaRPr>
          </a:p>
          <a:p>
            <a:r>
              <a:rPr lang="zh-CN" altLang="en-US">
                <a:latin typeface="Calibri" panose="020F0502020204030204" charset="0"/>
              </a:rPr>
              <a:t>③</a:t>
            </a:r>
            <a:r>
              <a:rPr lang="zh-CN" altLang="en-US" b="1" dirty="0" smtClean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绿色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圆粒</a:t>
            </a:r>
            <a:r>
              <a:rPr lang="zh-CN" altLang="en-US" b="1" dirty="0" smtClean="0">
                <a:cs typeface="微软雅黑" panose="020B0503020204020204" charset="-122"/>
                <a:sym typeface="+mn-ea"/>
              </a:rPr>
              <a:t>中，能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稳定遗传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的占</a:t>
            </a:r>
            <a:r>
              <a:rPr lang="en-US" altLang="zh-CN" b="1" dirty="0">
                <a:cs typeface="微软雅黑" panose="020B0503020204020204" charset="-122"/>
                <a:sym typeface="+mn-ea"/>
              </a:rPr>
              <a:t>________</a:t>
            </a:r>
            <a:endParaRPr lang="zh-CN" altLang="en-US">
              <a:latin typeface="Calibri" panose="020F0502020204030204" charset="0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b="1" dirty="0">
                <a:solidFill>
                  <a:srgbClr val="0070C0"/>
                </a:solidFill>
                <a:cs typeface="微软雅黑" panose="020B0503020204020204" charset="-122"/>
                <a:sym typeface="+mn-ea"/>
              </a:rPr>
              <a:t>重组类型</a:t>
            </a:r>
            <a:r>
              <a:rPr lang="zh-CN" altLang="en-US" b="1" dirty="0">
                <a:cs typeface="微软雅黑" panose="020B0503020204020204" charset="-122"/>
                <a:sym typeface="+mn-ea"/>
              </a:rPr>
              <a:t>占总数的</a:t>
            </a:r>
            <a:r>
              <a:rPr lang="en-US" altLang="zh-CN" b="1" dirty="0">
                <a:cs typeface="微软雅黑" panose="020B0503020204020204" charset="-122"/>
                <a:sym typeface="+mn-ea"/>
              </a:rPr>
              <a:t>_____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2</a:t>
            </a:r>
            <a:r>
              <a:rPr lang="zh-CN" altLang="en-US"/>
              <a:t>、自由组合定律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、孟德尔成功的原因</a:t>
            </a:r>
            <a:endParaRPr lang="zh-CN" alt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815" y="795655"/>
            <a:ext cx="6575425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190" y="791210"/>
            <a:ext cx="680720" cy="32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070" y="1814195"/>
            <a:ext cx="1561465" cy="37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2249170"/>
            <a:ext cx="1372870" cy="35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65" y="2754630"/>
            <a:ext cx="1399540" cy="34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50" y="3269195"/>
            <a:ext cx="6523038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005" y="3428365"/>
            <a:ext cx="911860" cy="42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350" y="5064760"/>
            <a:ext cx="1388110" cy="44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190" y="5879465"/>
            <a:ext cx="2379980" cy="44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6" name="Text Box 10"/>
          <p:cNvSpPr txBox="1">
            <a:spLocks noChangeArrowheads="1"/>
          </p:cNvSpPr>
          <p:nvPr/>
        </p:nvSpPr>
        <p:spPr bwMode="auto">
          <a:xfrm>
            <a:off x="1231265" y="2249170"/>
            <a:ext cx="103251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alt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altLang="en-US" sz="2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897" name="Text Box 11"/>
          <p:cNvSpPr txBox="1">
            <a:spLocks noChangeArrowheads="1"/>
          </p:cNvSpPr>
          <p:nvPr/>
        </p:nvSpPr>
        <p:spPr bwMode="auto">
          <a:xfrm>
            <a:off x="1800225" y="3171190"/>
            <a:ext cx="110299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1/16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898" name="Text Box 12"/>
          <p:cNvSpPr txBox="1">
            <a:spLocks noChangeArrowheads="1"/>
          </p:cNvSpPr>
          <p:nvPr/>
        </p:nvSpPr>
        <p:spPr bwMode="auto">
          <a:xfrm>
            <a:off x="1537970" y="4157345"/>
            <a:ext cx="94551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1/3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900" name="Text Box 14"/>
          <p:cNvSpPr txBox="1">
            <a:spLocks noChangeArrowheads="1"/>
          </p:cNvSpPr>
          <p:nvPr/>
        </p:nvSpPr>
        <p:spPr bwMode="auto">
          <a:xfrm>
            <a:off x="3999230" y="4679315"/>
            <a:ext cx="102425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en-US" alt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endParaRPr lang="zh-CN" altLang="en-US" sz="2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6" grpId="0" autoUpdateAnimBg="0"/>
      <p:bldP spid="37897" grpId="0" autoUpdateAnimBg="0"/>
      <p:bldP spid="37898" grpId="0" autoUpdateAnimBg="0"/>
      <p:bldP spid="3790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/>
              <a:t>14</a:t>
            </a:r>
            <a:r>
              <a:rPr lang="zh-CN" altLang="en-US"/>
              <a:t>日（周六）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763270" y="901700"/>
            <a:ext cx="11143615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sz="3600">
                <a:cs typeface="黑体" panose="02010609060101010101" pitchFamily="49" charset="-122"/>
                <a:sym typeface="+mn-ea"/>
              </a:rPr>
              <a:t>必二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1.2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endParaRPr lang="zh-CN" altLang="en-US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cs typeface="黑体" panose="02010609060101010101" pitchFamily="49" charset="-122"/>
                <a:sym typeface="+mn-ea"/>
              </a:rPr>
              <a:t>            </a:t>
            </a:r>
            <a:r>
              <a:rPr lang="zh-CN" altLang="en-US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）表型、基因型、等位基因的概念</a:t>
            </a:r>
            <a:endParaRPr lang="zh-CN" altLang="en-US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sym typeface="+mn-ea"/>
              </a:rPr>
              <a:t>                      2</a:t>
            </a:r>
            <a:r>
              <a:rPr lang="zh-CN" altLang="en-US" sz="3600">
                <a:sym typeface="+mn-ea"/>
              </a:rPr>
              <a:t>）遗传规律的应用杂</a:t>
            </a:r>
            <a:endParaRPr lang="zh-CN" altLang="en-US" sz="3600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zh-CN" altLang="en-US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4505" y="890270"/>
            <a:ext cx="11222355" cy="5967730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1</a:t>
            </a:r>
            <a:r>
              <a:rPr lang="zh-CN" altLang="en-US"/>
              <a:t>、判断：</a:t>
            </a:r>
            <a:r>
              <a:rPr lang="en-US" altLang="zh-CN"/>
              <a:t>(1)</a:t>
            </a:r>
            <a:r>
              <a:rPr lang="zh-CN" altLang="en-US"/>
              <a:t>表型相同</a:t>
            </a:r>
            <a:r>
              <a:rPr lang="en-US" altLang="zh-CN"/>
              <a:t>, </a:t>
            </a:r>
            <a:r>
              <a:rPr lang="zh-CN" altLang="en-US"/>
              <a:t>基因型不一定相同。</a:t>
            </a:r>
            <a:r>
              <a:rPr lang="en-US" altLang="zh-CN"/>
              <a:t>(    )</a:t>
            </a:r>
            <a:endParaRPr lang="en-US" altLang="zh-CN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                (2)D</a:t>
            </a:r>
            <a:r>
              <a:rPr lang="zh-CN" altLang="en-US"/>
              <a:t>和</a:t>
            </a:r>
            <a:r>
              <a:rPr lang="en-US" altLang="zh-CN"/>
              <a:t>D</a:t>
            </a:r>
            <a:r>
              <a:rPr lang="zh-CN" altLang="en-US"/>
              <a:t>、</a:t>
            </a:r>
            <a:r>
              <a:rPr lang="en-US" altLang="zh-CN"/>
              <a:t>d</a:t>
            </a:r>
            <a:r>
              <a:rPr lang="zh-CN" altLang="en-US"/>
              <a:t>和</a:t>
            </a:r>
            <a:r>
              <a:rPr lang="en-US" altLang="zh-CN"/>
              <a:t>d</a:t>
            </a:r>
            <a:r>
              <a:rPr lang="zh-CN" altLang="en-US"/>
              <a:t>、</a:t>
            </a:r>
            <a:r>
              <a:rPr lang="en-US" altLang="zh-CN"/>
              <a:t>D</a:t>
            </a:r>
            <a:r>
              <a:rPr lang="zh-CN" altLang="en-US"/>
              <a:t>和</a:t>
            </a:r>
            <a:r>
              <a:rPr lang="en-US" altLang="zh-CN"/>
              <a:t>d</a:t>
            </a:r>
            <a:r>
              <a:rPr lang="zh-CN" altLang="en-US"/>
              <a:t>都是等位基因。</a:t>
            </a:r>
            <a:r>
              <a:rPr lang="en-US" altLang="zh-CN"/>
              <a:t>(    )</a:t>
            </a:r>
            <a:endParaRPr lang="en-US" altLang="zh-CN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                (3)</a:t>
            </a:r>
            <a:r>
              <a:rPr lang="zh-CN" altLang="en-US"/>
              <a:t>杂交育种不需要筛选就可获得优良品种。</a:t>
            </a:r>
            <a:r>
              <a:rPr lang="en-US" altLang="zh-CN"/>
              <a:t>(    )</a:t>
            </a:r>
            <a:endParaRPr lang="en-US" altLang="zh-CN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(4)</a:t>
            </a:r>
            <a:r>
              <a:rPr lang="zh-CN" altLang="en-US"/>
              <a:t>根据孟德尔遗传规律可以推断某些遗传病在后代中的发病概率。</a:t>
            </a:r>
            <a:r>
              <a:rPr lang="en-US" altLang="zh-CN"/>
              <a:t>(    )</a:t>
            </a:r>
            <a:endParaRPr lang="en-US" altLang="zh-CN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zh-CN" altLang="en-US">
                <a:sym typeface="+mn-ea"/>
              </a:rPr>
              <a:t>现有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甲</a:t>
            </a:r>
            <a:r>
              <a:rPr lang="zh-CN" altLang="en-US">
                <a:sym typeface="+mn-ea"/>
              </a:rPr>
              <a:t>（</a:t>
            </a:r>
            <a:r>
              <a:rPr lang="zh-CN" altLang="en-US">
                <a:solidFill>
                  <a:srgbClr val="7030A0"/>
                </a:solidFill>
                <a:sym typeface="+mn-ea"/>
              </a:rPr>
              <a:t>高产</a:t>
            </a:r>
            <a:r>
              <a:rPr lang="zh-CN" altLang="en-US">
                <a:solidFill>
                  <a:srgbClr val="7030A0"/>
                </a:solidFill>
                <a:sym typeface="+mn-ea"/>
              </a:rPr>
              <a:t>不抗病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AAbb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））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 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乙</a:t>
            </a:r>
            <a:r>
              <a:rPr lang="zh-CN" altLang="en-US">
                <a:sym typeface="+mn-ea"/>
              </a:rPr>
              <a:t>（</a:t>
            </a:r>
            <a:r>
              <a:rPr lang="zh-CN" altLang="en-US">
                <a:solidFill>
                  <a:srgbClr val="7030A0"/>
                </a:solidFill>
                <a:sym typeface="+mn-ea"/>
              </a:rPr>
              <a:t>低产抗病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aaBB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））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小麦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  </a:t>
            </a:r>
            <a:r>
              <a:rPr lang="en-US" altLang="zh-CN">
                <a:sym typeface="+mn-ea"/>
              </a:rPr>
              <a:t>, </a:t>
            </a:r>
            <a:r>
              <a:rPr lang="zh-CN" altLang="en-US">
                <a:sym typeface="+mn-ea"/>
              </a:rPr>
              <a:t>现在要培育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高产抗病的</a:t>
            </a:r>
            <a:r>
              <a:rPr lang="zh-CN" altLang="en-US">
                <a:sym typeface="+mn-ea"/>
              </a:rPr>
              <a:t>小麦。</a:t>
            </a:r>
            <a:endParaRPr lang="zh-CN" altLang="en-US">
              <a:sym typeface="+mn-ea"/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>
                <a:solidFill>
                  <a:schemeClr val="tx1"/>
                </a:solidFill>
              </a:rPr>
              <a:t>（</a:t>
            </a:r>
            <a:r>
              <a:rPr lang="en-US" altLang="zh-CN">
                <a:solidFill>
                  <a:schemeClr val="tx1"/>
                </a:solidFill>
              </a:rPr>
              <a:t>1</a:t>
            </a:r>
            <a:r>
              <a:rPr lang="zh-CN" altLang="en-US">
                <a:solidFill>
                  <a:schemeClr val="tx1"/>
                </a:solidFill>
              </a:rPr>
              <a:t>）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方法是</a:t>
            </a:r>
            <a:r>
              <a:rPr lang="en-US" altLang="zh-CN">
                <a:solidFill>
                  <a:schemeClr val="tx1"/>
                </a:solidFill>
              </a:rPr>
              <a:t>______________________________________</a:t>
            </a:r>
            <a:endParaRPr lang="zh-CN" altLang="en-US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>
                <a:solidFill>
                  <a:schemeClr val="tx1"/>
                </a:solidFill>
              </a:rPr>
              <a:t>（</a:t>
            </a:r>
            <a:r>
              <a:rPr lang="en-US" altLang="zh-CN">
                <a:solidFill>
                  <a:schemeClr val="tx1"/>
                </a:solidFill>
              </a:rPr>
              <a:t>2</a:t>
            </a:r>
            <a:r>
              <a:rPr lang="zh-CN" altLang="en-US">
                <a:solidFill>
                  <a:schemeClr val="tx1"/>
                </a:solidFill>
              </a:rPr>
              <a:t>）该育种方法的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优点是</a:t>
            </a:r>
            <a:r>
              <a:rPr lang="en-US" altLang="zh-CN">
                <a:solidFill>
                  <a:schemeClr val="tx1"/>
                </a:solidFill>
              </a:rPr>
              <a:t>_______________________</a:t>
            </a:r>
            <a:endParaRPr lang="en-US" altLang="zh-CN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>
                <a:solidFill>
                  <a:schemeClr val="tx1"/>
                </a:solidFill>
              </a:rPr>
              <a:t>          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缺点是</a:t>
            </a:r>
            <a:r>
              <a:rPr lang="en-US" altLang="zh-CN">
                <a:solidFill>
                  <a:schemeClr val="tx1"/>
                </a:solidFill>
              </a:rPr>
              <a:t>_________________________________________</a:t>
            </a:r>
            <a:r>
              <a:rPr lang="zh-CN" altLang="en-US">
                <a:solidFill>
                  <a:schemeClr val="tx1"/>
                </a:solidFill>
              </a:rPr>
              <a:t>。</a:t>
            </a:r>
            <a:endParaRPr lang="zh-CN" altLang="en-US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>
                <a:solidFill>
                  <a:schemeClr val="tx1"/>
                </a:solidFill>
              </a:rPr>
              <a:t> (3)</a:t>
            </a:r>
            <a:r>
              <a:rPr lang="zh-CN" altLang="en-US">
                <a:solidFill>
                  <a:schemeClr val="tx1"/>
                </a:solidFill>
              </a:rPr>
              <a:t>若从播种到收获子代种子需要一年</a:t>
            </a:r>
            <a:r>
              <a:rPr lang="en-US" altLang="zh-CN">
                <a:solidFill>
                  <a:schemeClr val="tx1"/>
                </a:solidFill>
              </a:rPr>
              <a:t>,</a:t>
            </a:r>
            <a:r>
              <a:rPr lang="zh-CN" altLang="en-US">
                <a:solidFill>
                  <a:schemeClr val="tx1"/>
                </a:solidFill>
              </a:rPr>
              <a:t>要培育出一个能稳定遗传的优良品种至少要</a:t>
            </a:r>
            <a:r>
              <a:rPr lang="en-US" altLang="zh-CN">
                <a:solidFill>
                  <a:schemeClr val="tx1"/>
                </a:solidFill>
              </a:rPr>
              <a:t>______</a:t>
            </a:r>
            <a:r>
              <a:rPr lang="zh-CN" altLang="en-US">
                <a:solidFill>
                  <a:schemeClr val="tx1"/>
                </a:solidFill>
              </a:rPr>
              <a:t>年。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7840" y="688975"/>
            <a:ext cx="11525250" cy="6028055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1</a:t>
            </a:r>
            <a:r>
              <a:rPr lang="zh-CN" altLang="en-US" sz="2400"/>
              <a:t>、判断：</a:t>
            </a:r>
            <a:r>
              <a:rPr lang="en-US" altLang="zh-CN" sz="2400"/>
              <a:t>(1)</a:t>
            </a:r>
            <a:r>
              <a:rPr lang="zh-CN" altLang="en-US" sz="2400"/>
              <a:t>表型相同</a:t>
            </a:r>
            <a:r>
              <a:rPr lang="en-US" altLang="zh-CN" sz="2400"/>
              <a:t>, </a:t>
            </a:r>
            <a:r>
              <a:rPr lang="zh-CN" altLang="en-US" sz="2400"/>
              <a:t>基因型不一定相同。</a:t>
            </a:r>
            <a:r>
              <a:rPr lang="en-US" altLang="zh-CN" sz="2400"/>
              <a:t>(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  <a:sym typeface="+mn-ea"/>
              </a:rPr>
              <a:t>√</a:t>
            </a:r>
            <a:r>
              <a:rPr lang="en-US" altLang="zh-CN" sz="2400"/>
              <a:t>    )</a:t>
            </a:r>
            <a:endParaRPr lang="en-US" altLang="zh-CN" sz="2400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                (2)D</a:t>
            </a:r>
            <a:r>
              <a:rPr lang="zh-CN" altLang="en-US" sz="2400"/>
              <a:t>和</a:t>
            </a:r>
            <a:r>
              <a:rPr lang="en-US" altLang="zh-CN" sz="2400"/>
              <a:t>D</a:t>
            </a:r>
            <a:r>
              <a:rPr lang="zh-CN" altLang="en-US" sz="2400"/>
              <a:t>、</a:t>
            </a:r>
            <a:r>
              <a:rPr lang="en-US" altLang="zh-CN" sz="2400"/>
              <a:t>d</a:t>
            </a:r>
            <a:r>
              <a:rPr lang="zh-CN" altLang="en-US" sz="2400"/>
              <a:t>和</a:t>
            </a:r>
            <a:r>
              <a:rPr lang="en-US" altLang="zh-CN" sz="2400"/>
              <a:t>d</a:t>
            </a:r>
            <a:r>
              <a:rPr lang="zh-CN" altLang="en-US" sz="2400"/>
              <a:t>、</a:t>
            </a:r>
            <a:r>
              <a:rPr lang="en-US" altLang="zh-CN" sz="2400"/>
              <a:t>D</a:t>
            </a:r>
            <a:r>
              <a:rPr lang="zh-CN" altLang="en-US" sz="2400"/>
              <a:t>和</a:t>
            </a:r>
            <a:r>
              <a:rPr lang="en-US" altLang="zh-CN" sz="2400"/>
              <a:t>d</a:t>
            </a:r>
            <a:r>
              <a:rPr lang="zh-CN" altLang="en-US" sz="2400"/>
              <a:t>都是等位基因。</a:t>
            </a:r>
            <a:r>
              <a:rPr lang="en-US" altLang="zh-CN" sz="2400"/>
              <a:t>(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sz="2400"/>
              <a:t>   )</a:t>
            </a:r>
            <a:endParaRPr lang="en-US" altLang="zh-CN" sz="2400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                (3)</a:t>
            </a:r>
            <a:r>
              <a:rPr lang="zh-CN" altLang="en-US" sz="2400"/>
              <a:t>杂交育种不需要筛选就可获得优良品种。</a:t>
            </a:r>
            <a:r>
              <a:rPr lang="en-US" altLang="zh-CN" sz="2400"/>
              <a:t>( 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sz="2400"/>
              <a:t>  )</a:t>
            </a:r>
            <a:endParaRPr lang="en-US" altLang="zh-CN" sz="2400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(4)</a:t>
            </a:r>
            <a:r>
              <a:rPr lang="zh-CN" altLang="en-US" sz="2400"/>
              <a:t>根据孟德尔遗传规律可以推断所有遗传病在后代中的发病概率。</a:t>
            </a:r>
            <a:r>
              <a:rPr lang="en-US" altLang="zh-CN" sz="2400"/>
              <a:t>( </a:t>
            </a:r>
            <a:r>
              <a:rPr lang="en-US" altLang="zh-CN" sz="2400">
                <a:sym typeface="+mn-ea"/>
              </a:rPr>
              <a:t>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sz="2400"/>
              <a:t> )</a:t>
            </a:r>
            <a:endParaRPr lang="en-US" altLang="zh-CN" sz="2400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2</a:t>
            </a:r>
            <a:r>
              <a:rPr lang="zh-CN" altLang="en-US" sz="2400"/>
              <a:t>、现有</a:t>
            </a:r>
            <a:r>
              <a:rPr lang="zh-CN" altLang="en-US" sz="2400">
                <a:highlight>
                  <a:srgbClr val="FFFF00"/>
                </a:highlight>
              </a:rPr>
              <a:t>甲</a:t>
            </a:r>
            <a:r>
              <a:rPr lang="zh-CN" altLang="en-US" sz="2400"/>
              <a:t>（</a:t>
            </a:r>
            <a:r>
              <a:rPr lang="zh-CN" altLang="en-US" sz="2400">
                <a:solidFill>
                  <a:srgbClr val="7030A0"/>
                </a:solidFill>
              </a:rPr>
              <a:t>高产</a:t>
            </a:r>
            <a:r>
              <a:rPr lang="zh-CN" altLang="en-US" sz="2400">
                <a:solidFill>
                  <a:srgbClr val="7030A0"/>
                </a:solidFill>
                <a:sym typeface="+mn-ea"/>
              </a:rPr>
              <a:t>不抗病</a:t>
            </a:r>
            <a:r>
              <a:rPr lang="zh-CN" altLang="en-US" sz="2400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 sz="2400">
                <a:highlight>
                  <a:srgbClr val="FFFF00"/>
                </a:highlight>
                <a:sym typeface="+mn-ea"/>
              </a:rPr>
              <a:t>AAbb</a:t>
            </a:r>
            <a:r>
              <a:rPr lang="zh-CN" altLang="en-US" sz="2400">
                <a:highlight>
                  <a:srgbClr val="FFFF00"/>
                </a:highlight>
                <a:sym typeface="+mn-ea"/>
              </a:rPr>
              <a:t>））</a:t>
            </a:r>
            <a:r>
              <a:rPr lang="zh-CN" altLang="en-US" sz="2400">
                <a:sym typeface="+mn-ea"/>
              </a:rPr>
              <a:t>和</a:t>
            </a:r>
            <a:r>
              <a:rPr lang="en-US" altLang="zh-CN" sz="2400">
                <a:highlight>
                  <a:srgbClr val="FFFF00"/>
                </a:highlight>
                <a:sym typeface="+mn-ea"/>
              </a:rPr>
              <a:t> </a:t>
            </a:r>
            <a:r>
              <a:rPr lang="zh-CN" altLang="en-US" sz="2400">
                <a:highlight>
                  <a:srgbClr val="FFFF00"/>
                </a:highlight>
                <a:sym typeface="+mn-ea"/>
              </a:rPr>
              <a:t>乙</a:t>
            </a:r>
            <a:r>
              <a:rPr lang="zh-CN" altLang="en-US" sz="2400">
                <a:sym typeface="+mn-ea"/>
              </a:rPr>
              <a:t>（</a:t>
            </a:r>
            <a:r>
              <a:rPr lang="zh-CN" altLang="en-US" sz="2400">
                <a:solidFill>
                  <a:srgbClr val="7030A0"/>
                </a:solidFill>
              </a:rPr>
              <a:t>低产抗病</a:t>
            </a:r>
            <a:r>
              <a:rPr lang="zh-CN" altLang="en-US" sz="2400">
                <a:solidFill>
                  <a:schemeClr val="tx1"/>
                </a:solidFill>
                <a:highlight>
                  <a:srgbClr val="FFFF00"/>
                </a:highlight>
              </a:rPr>
              <a:t>（</a:t>
            </a:r>
            <a:r>
              <a:rPr lang="en-US" altLang="zh-CN" sz="2400">
                <a:solidFill>
                  <a:schemeClr val="tx1"/>
                </a:solidFill>
                <a:highlight>
                  <a:srgbClr val="FFFF00"/>
                </a:highlight>
              </a:rPr>
              <a:t>aaBB</a:t>
            </a:r>
            <a:r>
              <a:rPr lang="zh-CN" altLang="en-US" sz="2400">
                <a:solidFill>
                  <a:schemeClr val="tx1"/>
                </a:solidFill>
                <a:highlight>
                  <a:srgbClr val="FFFF00"/>
                </a:highlight>
              </a:rPr>
              <a:t>））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小麦</a:t>
            </a:r>
            <a:r>
              <a:rPr lang="en-US" altLang="zh-CN" sz="2400">
                <a:solidFill>
                  <a:srgbClr val="FF0000"/>
                </a:solidFill>
              </a:rPr>
              <a:t>  </a:t>
            </a:r>
            <a:r>
              <a:rPr lang="en-US" altLang="zh-CN" sz="2400"/>
              <a:t>, </a:t>
            </a:r>
            <a:r>
              <a:rPr lang="zh-CN" altLang="en-US" sz="2400"/>
              <a:t>现在要培育</a:t>
            </a:r>
            <a:r>
              <a:rPr lang="zh-CN" altLang="en-US" sz="2400">
                <a:solidFill>
                  <a:srgbClr val="FF0000"/>
                </a:solidFill>
              </a:rPr>
              <a:t>高产抗病的</a:t>
            </a:r>
            <a:r>
              <a:rPr lang="zh-CN" altLang="en-US" sz="2400">
                <a:solidFill>
                  <a:schemeClr val="tx1"/>
                </a:solidFill>
              </a:rPr>
              <a:t>小麦。</a:t>
            </a:r>
            <a:endParaRPr lang="zh-CN" altLang="en-US" sz="240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400">
                <a:solidFill>
                  <a:schemeClr val="tx1"/>
                </a:solidFill>
              </a:rPr>
              <a:t>（</a:t>
            </a:r>
            <a:r>
              <a:rPr lang="en-US" altLang="zh-CN" sz="2400">
                <a:solidFill>
                  <a:schemeClr val="tx1"/>
                </a:solidFill>
              </a:rPr>
              <a:t>1</a:t>
            </a:r>
            <a:r>
              <a:rPr lang="zh-CN" altLang="en-US" sz="2400">
                <a:solidFill>
                  <a:schemeClr val="tx1"/>
                </a:solidFill>
              </a:rPr>
              <a:t>）方法是</a:t>
            </a:r>
            <a:r>
              <a:rPr lang="en-US" altLang="zh-CN" sz="2400">
                <a:solidFill>
                  <a:schemeClr val="tx1"/>
                </a:solidFill>
              </a:rPr>
              <a:t>___</a:t>
            </a:r>
            <a:r>
              <a:rPr lang="zh-CN" altLang="en-US" sz="2400" u="sng">
                <a:solidFill>
                  <a:srgbClr val="FF0000"/>
                </a:solidFill>
              </a:rPr>
              <a:t>将甲乙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小麦杂交得</a:t>
            </a:r>
            <a:r>
              <a:rPr lang="en-US" altLang="zh-CN" sz="2400" u="sng">
                <a:solidFill>
                  <a:srgbClr val="FF0000"/>
                </a:solidFill>
                <a:sym typeface="+mn-ea"/>
              </a:rPr>
              <a:t>F1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，让</a:t>
            </a:r>
            <a:r>
              <a:rPr lang="en-US" altLang="zh-CN" sz="2400" u="sng">
                <a:solidFill>
                  <a:srgbClr val="FF0000"/>
                </a:solidFill>
                <a:sym typeface="+mn-ea"/>
              </a:rPr>
              <a:t>F1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自交得</a:t>
            </a:r>
            <a:r>
              <a:rPr lang="en-US" altLang="zh-CN" sz="2400" u="sng">
                <a:solidFill>
                  <a:srgbClr val="FF0000"/>
                </a:solidFill>
                <a:sym typeface="+mn-ea"/>
              </a:rPr>
              <a:t>F2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，在</a:t>
            </a:r>
            <a:r>
              <a:rPr lang="en-US" altLang="zh-CN" sz="2400" u="sng">
                <a:solidFill>
                  <a:srgbClr val="FF0000"/>
                </a:solidFill>
                <a:sym typeface="+mn-ea"/>
              </a:rPr>
              <a:t>F2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植株中选出高产抗病小表，让其连续自交，且不断选育，直到不发生性状分离为止</a:t>
            </a:r>
            <a:r>
              <a:rPr lang="en-US" altLang="zh-CN" sz="2400" u="sng">
                <a:solidFill>
                  <a:srgbClr val="FF0000"/>
                </a:solidFill>
              </a:rPr>
              <a:t>__</a:t>
            </a:r>
            <a:r>
              <a:rPr lang="en-US" altLang="zh-CN" sz="2400" u="sng">
                <a:solidFill>
                  <a:schemeClr val="tx1"/>
                </a:solidFill>
              </a:rPr>
              <a:t>___</a:t>
            </a:r>
            <a:r>
              <a:rPr lang="en-US" altLang="zh-CN" sz="2400">
                <a:solidFill>
                  <a:schemeClr val="tx1"/>
                </a:solidFill>
              </a:rPr>
              <a:t>_</a:t>
            </a:r>
            <a:endParaRPr lang="zh-CN" altLang="en-US" sz="240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400">
                <a:solidFill>
                  <a:schemeClr val="tx1"/>
                </a:solidFill>
              </a:rPr>
              <a:t>（</a:t>
            </a:r>
            <a:r>
              <a:rPr lang="en-US" altLang="zh-CN" sz="2400">
                <a:solidFill>
                  <a:schemeClr val="tx1"/>
                </a:solidFill>
              </a:rPr>
              <a:t>2</a:t>
            </a:r>
            <a:r>
              <a:rPr lang="zh-CN" altLang="en-US" sz="2400">
                <a:solidFill>
                  <a:schemeClr val="tx1"/>
                </a:solidFill>
              </a:rPr>
              <a:t>）该育种方法的</a:t>
            </a:r>
            <a:r>
              <a:rPr lang="zh-CN" altLang="en-US" sz="2400">
                <a:solidFill>
                  <a:schemeClr val="tx1"/>
                </a:solidFill>
                <a:highlight>
                  <a:srgbClr val="FFFF00"/>
                </a:highlight>
              </a:rPr>
              <a:t>优点是</a:t>
            </a:r>
            <a:r>
              <a:rPr lang="zh-CN" altLang="en-US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育种的目的性强</a:t>
            </a:r>
            <a:r>
              <a:rPr lang="en-US" altLang="zh-CN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 , </a:t>
            </a:r>
            <a:r>
              <a:rPr lang="zh-CN" altLang="en-US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能够将不同亲本的优良性状集中在一起，操作简单</a:t>
            </a:r>
            <a:r>
              <a:rPr lang="en-US" altLang="zh-CN" sz="2400" u="sng">
                <a:solidFill>
                  <a:schemeClr val="tx1"/>
                </a:solidFill>
              </a:rPr>
              <a:t>_</a:t>
            </a:r>
            <a:r>
              <a:rPr lang="en-US" altLang="zh-CN" sz="2400">
                <a:solidFill>
                  <a:schemeClr val="tx1"/>
                </a:solidFill>
              </a:rPr>
              <a:t>_     </a:t>
            </a:r>
            <a:r>
              <a:rPr lang="en-US" altLang="zh-CN" sz="2400">
                <a:solidFill>
                  <a:schemeClr val="tx1"/>
                </a:solidFill>
                <a:highlight>
                  <a:srgbClr val="FFFF00"/>
                </a:highlight>
              </a:rPr>
              <a:t>    </a:t>
            </a:r>
            <a:r>
              <a:rPr lang="zh-CN" altLang="en-US" sz="2400">
                <a:solidFill>
                  <a:schemeClr val="tx1"/>
                </a:solidFill>
                <a:highlight>
                  <a:srgbClr val="FFFF00"/>
                </a:highlight>
              </a:rPr>
              <a:t>缺点是</a:t>
            </a:r>
            <a:r>
              <a:rPr lang="en-US" altLang="zh-CN" sz="2400">
                <a:solidFill>
                  <a:schemeClr val="tx1"/>
                </a:solidFill>
              </a:rPr>
              <a:t>_</a:t>
            </a:r>
            <a:r>
              <a:rPr lang="zh-CN" altLang="en-US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育种时间长</a:t>
            </a:r>
            <a:r>
              <a:rPr lang="en-US" altLang="zh-CN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,</a:t>
            </a:r>
            <a:r>
              <a:rPr lang="zh-CN" altLang="en-US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过程复杂</a:t>
            </a:r>
            <a:r>
              <a:rPr lang="en-US" altLang="zh-CN" sz="2400">
                <a:solidFill>
                  <a:schemeClr val="tx1"/>
                </a:solidFill>
              </a:rPr>
              <a:t>____________</a:t>
            </a:r>
            <a:r>
              <a:rPr lang="zh-CN" altLang="en-US" sz="2400">
                <a:solidFill>
                  <a:schemeClr val="tx1"/>
                </a:solidFill>
              </a:rPr>
              <a:t>。</a:t>
            </a:r>
            <a:endParaRPr lang="zh-CN" altLang="en-US" sz="240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>
                <a:solidFill>
                  <a:schemeClr val="tx1"/>
                </a:solidFill>
              </a:rPr>
              <a:t> (3)</a:t>
            </a:r>
            <a:r>
              <a:rPr lang="zh-CN" altLang="en-US" sz="2400">
                <a:solidFill>
                  <a:schemeClr val="tx1"/>
                </a:solidFill>
              </a:rPr>
              <a:t>若从播种到收获子代种子需要一年</a:t>
            </a:r>
            <a:r>
              <a:rPr lang="en-US" altLang="zh-CN" sz="2400">
                <a:solidFill>
                  <a:schemeClr val="tx1"/>
                </a:solidFill>
              </a:rPr>
              <a:t>,</a:t>
            </a:r>
            <a:r>
              <a:rPr lang="zh-CN" altLang="en-US" sz="2400">
                <a:solidFill>
                  <a:schemeClr val="tx1"/>
                </a:solidFill>
              </a:rPr>
              <a:t>要培育出一个能稳定遗传的优良品种至少要</a:t>
            </a:r>
            <a:endParaRPr lang="zh-CN" altLang="en-US" sz="240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400">
                <a:solidFill>
                  <a:schemeClr val="tx1"/>
                </a:solidFill>
              </a:rPr>
              <a:t> </a:t>
            </a:r>
            <a:r>
              <a:rPr lang="en-US" altLang="zh-CN" sz="2400">
                <a:solidFill>
                  <a:schemeClr val="tx1"/>
                </a:solidFill>
              </a:rPr>
              <a:t>                                                                                                   _</a:t>
            </a:r>
            <a:r>
              <a:rPr lang="en-US" altLang="zh-CN" sz="2400">
                <a:solidFill>
                  <a:srgbClr val="FF0000"/>
                </a:solidFill>
              </a:rPr>
              <a:t>4</a:t>
            </a:r>
            <a:r>
              <a:rPr lang="en-US" altLang="zh-CN" sz="2400">
                <a:solidFill>
                  <a:schemeClr val="tx1"/>
                </a:solidFill>
              </a:rPr>
              <a:t>_</a:t>
            </a:r>
            <a:r>
              <a:rPr lang="zh-CN" altLang="en-US" sz="2400">
                <a:solidFill>
                  <a:schemeClr val="tx1"/>
                </a:solidFill>
              </a:rPr>
              <a:t>年。</a:t>
            </a:r>
            <a:endParaRPr lang="zh-CN" altLang="en-US" sz="2400">
              <a:solidFill>
                <a:schemeClr val="tx1"/>
              </a:solidFill>
              <a:latin typeface="Times New Roman" panose="020206030504050203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1424</Words>
  <Application>WPS 演示</Application>
  <PresentationFormat>宽屏</PresentationFormat>
  <Paragraphs>63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Times New Roman</vt:lpstr>
      <vt:lpstr>Times New Roman</vt:lpstr>
      <vt:lpstr>蕲春一中</vt:lpstr>
      <vt:lpstr>3月10日（周二）</vt:lpstr>
      <vt:lpstr>PowerPoint 演示文稿</vt:lpstr>
      <vt:lpstr>PowerPoint 演示文稿</vt:lpstr>
      <vt:lpstr>PowerPoint 演示文稿</vt:lpstr>
      <vt:lpstr>3月12日（周四）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</cp:lastModifiedBy>
  <cp:revision>71</cp:revision>
  <dcterms:created xsi:type="dcterms:W3CDTF">2023-08-09T12:44:00Z</dcterms:created>
  <dcterms:modified xsi:type="dcterms:W3CDTF">2026-03-11T08:12:11Z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A1571368A5EC4D85875AC1D95C29D1C5_13</vt:lpwstr>
  </property>
</Properties>
</file>