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13" r:id="rId3"/>
    <p:sldId id="316" r:id="rId4"/>
    <p:sldId id="315" r:id="rId6"/>
    <p:sldId id="317" r:id="rId7"/>
    <p:sldId id="31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  <p:cmAuthor id="697" name="李 美美" initials="李" lastIdx="0" clrIdx="696"/>
  <p:cmAuthor id="698" name="PC" initials="P" lastIdx="0" clrIdx="697"/>
  <p:cmAuthor id="699" name="Nicole Li  李倩" initials="N" lastIdx="0" clrIdx="698"/>
  <p:cmAuthor id="700" name="朱 昌花" initials="朱" lastIdx="0" clrIdx="699"/>
  <p:cmAuthor id="701" name="tys" initials="t" lastIdx="0" clrIdx="700"/>
  <p:cmAuthor id="702" name="zhuqy3" initials="z" lastIdx="0" clrIdx="701"/>
  <p:cmAuthor id="703" name="未知用户10" initials="未" lastIdx="0" clrIdx="702"/>
  <p:cmAuthor id="704" name="郭小球~" initials="郭小球~" lastIdx="0" clrIdx="703"/>
  <p:cmAuthor id="705" name="wpp" initials="w" lastIdx="0" clrIdx="704"/>
  <p:cmAuthor id="706" name="asuse" initials="a" lastIdx="0" clrIdx="705"/>
  <p:cmAuthor id="707" name="lin lin" initials="l" lastIdx="0" clrIdx="706"/>
  <p:cmAuthor id="708" name="未知用户16" initials="未" lastIdx="0" clrIdx="707"/>
  <p:cmAuthor id="709" name="zhouyiming" initials="z" lastIdx="0" clrIdx="708"/>
  <p:cmAuthor id="710" name="晨曦" initials="晨" lastIdx="0" clrIdx="709"/>
  <p:cmAuthor id="711" name="破天" initials="破" lastIdx="0" clrIdx="710"/>
  <p:cmAuthor id="712" name="尼古拉斯·壮实" initials="尼" lastIdx="0" clrIdx="711"/>
  <p:cmAuthor id="713" name="糖糖" initials="糖" lastIdx="0" clrIdx="712"/>
  <p:cmAuthor id="714" name="d'y" initials="d" lastIdx="0" clrIdx="713"/>
  <p:cmAuthor id="715" name="智强" initials="智" lastIdx="0" clrIdx="714"/>
  <p:cmAuthor id="716" name="ansen emma" initials="a" lastIdx="0" clrIdx="715"/>
  <p:cmAuthor id="717" name="hling" initials="h" lastIdx="0" clrIdx="716"/>
  <p:cmAuthor id="718" name="宾哥" initials="宾" lastIdx="0" clrIdx="717"/>
  <p:cmAuthor id="719" name="ccgz" initials="c" lastIdx="0" clrIdx="718"/>
  <p:cmAuthor id="720" name="Lily" initials="L" lastIdx="0" clrIdx="719"/>
  <p:cmAuthor id="721" name="赵海永" initials="赵" lastIdx="0" clrIdx="720"/>
  <p:cmAuthor id="722" name="主 人" initials="主" lastIdx="0" clrIdx="721"/>
  <p:cmAuthor id="723" name="12068" initials="1" lastIdx="0" clrIdx="722"/>
  <p:cmAuthor id="724" name="陈历财" initials="陈" lastIdx="0" clrIdx="723"/>
  <p:cmAuthor id="725" name="czez" initials="c" lastIdx="0" clrIdx="724"/>
  <p:cmAuthor id="726" name="jinli" initials="j" lastIdx="0" clrIdx="725"/>
  <p:cmAuthor id="727" name="深度联盟http://www.deepbbs.org" initials="深" lastIdx="0" clrIdx="726"/>
  <p:cmAuthor id="728" name="王顶" initials="王" lastIdx="0" clrIdx="727"/>
  <p:cmAuthor id="729" name="xiejing" initials="x" lastIdx="0" clrIdx="728"/>
  <p:cmAuthor id="730" name="Micro" initials="" lastIdx="0" clrIdx="729"/>
  <p:cmAuthor id="731" name="21570" initials="2" lastIdx="0" clrIdx="730"/>
  <p:cmAuthor id="732" name="pc" initials="p" lastIdx="0" clrIdx="731"/>
  <p:cmAuthor id="733" name="然 孜" initials="然" lastIdx="0" clrIdx="732"/>
  <p:cmAuthor id="734" name="chen shujing" initials="cs" lastIdx="0" clrIdx="733"/>
  <p:cmAuthor id="735" name="SKYLZY" initials="S" lastIdx="0" clrIdx="734"/>
  <p:cmAuthor id="736" name="Microsoft Office 用户" initials="M" lastIdx="0" clrIdx="735"/>
  <p:cmAuthor id="737" name="Yi Su" initials="Y" lastIdx="0" clrIdx="736"/>
  <p:cmAuthor id="738" name="李晓菲_MZFnUzi6" initials="李" lastIdx="0" clrIdx="737"/>
  <p:cmAuthor id="739" name="小珞_QjMfU7FR" initials="小" lastIdx="0" clrIdx="738"/>
  <p:cmAuthor id="740" name="熊仪_aYju7RJj" initials="熊" lastIdx="0" clrIdx="739"/>
  <p:cmAuthor id="741" name="yifei" initials="y" lastIdx="0" clrIdx="740"/>
  <p:cmAuthor id="742" name="ADMIN" initials="A" lastIdx="0" clrIdx="741"/>
  <p:cmAuthor id="743" name="秦 霞" initials="秦" lastIdx="0" clrIdx="742"/>
  <p:cmAuthor id="744" name="夜伴小懒喵" initials="夜" lastIdx="0" clrIdx="743"/>
  <p:cmAuthor id="745" name="艾歌艾雪" initials="艾" lastIdx="0" clrIdx="744"/>
  <p:cmAuthor id="746" name="laixinglian" initials="l" lastIdx="0" clrIdx="745"/>
  <p:cmAuthor id="747" name="ASUS" initials="A" lastIdx="0" clrIdx="746"/>
  <p:cmAuthor id="748" name="Eva" initials="E" lastIdx="0" clrIdx="747"/>
  <p:cmAuthor id="749" name="陈 羽芃" initials="陈" lastIdx="0" clrIdx="748"/>
  <p:cmAuthor id="750" name="道环 李" initials="道环" lastIdx="0" clrIdx="749"/>
  <p:cmAuthor id="751" name="28224" initials="2" lastIdx="0" clrIdx="750"/>
  <p:cmAuthor id="752" name="Sunbj" initials="S" lastIdx="0" clrIdx="751"/>
  <p:cmAuthor id="753" name="谢丹凤" initials="谢" lastIdx="0" clrIdx="752"/>
  <p:cmAuthor id="754" name="WHTP" initials="W" lastIdx="0" clrIdx="753"/>
  <p:cmAuthor id="755" name="w" initials="w" lastIdx="0" clrIdx="754"/>
  <p:cmAuthor id="756" name="未知用户12" initials="未" lastIdx="0" clrIdx="755"/>
  <p:cmAuthor id="757" name="YZB" initials="Y" lastIdx="0" clrIdx="756"/>
  <p:cmAuthor id="758" name="yiwei zhu" initials="y" lastIdx="0" clrIdx="757"/>
  <p:cmAuthor id="759" name="YANGS-PC" initials="Y" lastIdx="0" clrIdx="758"/>
  <p:cmAuthor id="760" name="apple" initials="a" lastIdx="0" clrIdx="759"/>
  <p:cmAuthor id="761" name="未知用户20" initials="未" lastIdx="0" clrIdx="760"/>
  <p:cmAuthor id="762" name="1003776019@qq.com" initials="1" lastIdx="0" clrIdx="761"/>
  <p:cmAuthor id="763" name="tkuser" initials="t" lastIdx="0" clrIdx="762"/>
  <p:cmAuthor id="764" name="HaoshuaiWu" initials="H" lastIdx="0" clrIdx="763"/>
  <p:cmAuthor id="765" name="wangcz2" initials="w" lastIdx="0" clrIdx="764"/>
  <p:cmAuthor id="766" name="tianan" initials="t" lastIdx="0" clrIdx="765"/>
  <p:cmAuthor id="767" name="未知用户14" initials="未" lastIdx="0" clrIdx="766"/>
  <p:cmAuthor id="768" name="Sky123.Org" initials="S" lastIdx="0" clrIdx="767"/>
  <p:cmAuthor id="769" name="李璐---寿险总公司营销管理部" initials="李" lastIdx="0" clrIdx="768"/>
  <p:cmAuthor id="770" name="王 金谦" initials="王" lastIdx="0" clrIdx="769"/>
  <p:cmAuthor id="771" name="caoyq0624" initials="c" lastIdx="0" clrIdx="770"/>
  <p:cmAuthor id="772" name="wangyuan20" initials="w" lastIdx="0" clrIdx="771"/>
  <p:cmAuthor id="773" name="何慧丽" initials="何" lastIdx="0" clrIdx="772"/>
  <p:cmAuthor id="774" name="Chen" initials="C" lastIdx="0" clrIdx="773"/>
  <p:cmAuthor id="775" name="Mz" initials="M" lastIdx="0" clrIdx="774"/>
  <p:cmAuthor id="776" name="陈树权" initials="陈" lastIdx="0" clrIdx="775"/>
  <p:cmAuthor id="777" name="zq" initials="z" lastIdx="0" clrIdx="776"/>
  <p:cmAuthor id="778" name="刘 思蜀" initials="刘" lastIdx="0" clrIdx="777"/>
  <p:cmAuthor id="779" name="Ms" initials="M" lastIdx="0" clrIdx="778"/>
  <p:cmAuthor id="780" name="sdzz-syy" initials="s" lastIdx="0" clrIdx="779"/>
  <p:cmAuthor id="781" name="未知用户11" initials="未" lastIdx="0" clrIdx="780"/>
  <p:cmAuthor id="782" name="谢俊/技术总监室/软件开发中心/总行机关/ABC" initials="谢" lastIdx="0" clrIdx="781"/>
  <p:cmAuthor id="783" name="CN=谢俊/OU=技术总监室/OU=软件开发中心/OU=总行机关/O=ABC" initials="C" lastIdx="0" clrIdx="782"/>
  <p:cmAuthor id="784" name="未知用户9" initials="未" lastIdx="0" clrIdx="783"/>
  <p:cmAuthor id="785" name="lgp" initials="l" lastIdx="0" clrIdx="784"/>
  <p:cmAuthor id="786" name="wangsc" initials="w" lastIdx="0" clrIdx="785"/>
  <p:cmAuthor id="787" name="yanqiqi-lgd" initials="y" lastIdx="0" clrIdx="786"/>
  <p:cmAuthor id="788" name="547716734@qq.com" initials="5" lastIdx="0" clrIdx="787"/>
  <p:cmAuthor id="789" name="shuaibing" initials="s" lastIdx="0" clrIdx="788"/>
  <p:cmAuthor id="790" name="林 声洋" initials="林" lastIdx="0" clrIdx="789"/>
  <p:cmAuthor id="791" name="zhengzhong" initials="z" lastIdx="0" clrIdx="790"/>
  <p:cmAuthor id="792" name="ydx2003new@163.com" initials="y" lastIdx="0" clrIdx="79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z="1200" smtClean="0">
              <a:latin typeface="微软雅黑" panose="020B0503020204020204" charset="-122"/>
            </a:endParaRPr>
          </a:p>
        </p:txBody>
      </p:sp>
      <p:sp>
        <p:nvSpPr>
          <p:cNvPr id="4506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defTabSz="913130" eaLnBrk="1" hangingPunct="1"/>
            <a:fld id="{604CADD4-30CD-4BF3-994F-E93FB1C84BDE}" type="slidenum">
              <a:rPr lang="zh-CN" altLang="en-US" sz="1200" smtClean="0">
                <a:latin typeface="Calibri" panose="020F0502020204030204" charset="0"/>
              </a:rPr>
            </a:fld>
            <a:endParaRPr lang="en-US" altLang="zh-CN" sz="1200" smtClean="0">
              <a:latin typeface="Calibri" panose="020F050202020403020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z="1200" smtClean="0">
              <a:latin typeface="微软雅黑" panose="020B0503020204020204" charset="-122"/>
            </a:endParaRPr>
          </a:p>
        </p:txBody>
      </p:sp>
      <p:sp>
        <p:nvSpPr>
          <p:cNvPr id="4506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defTabSz="913130" eaLnBrk="1" hangingPunct="1"/>
            <a:fld id="{604CADD4-30CD-4BF3-994F-E93FB1C84BDE}" type="slidenum">
              <a:rPr lang="zh-CN" altLang="en-US" sz="1200" smtClean="0">
                <a:latin typeface="Calibri" panose="020F0502020204030204" charset="0"/>
              </a:rPr>
            </a:fld>
            <a:endParaRPr lang="en-US" altLang="zh-CN" sz="1200" smtClean="0">
              <a:latin typeface="Calibri" panose="020F050202020403020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识记基础知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0" y="436815"/>
            <a:ext cx="12192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5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8419166" y="58803"/>
            <a:ext cx="1066675" cy="34273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问题式预习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6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563111" y="149526"/>
            <a:ext cx="1066673" cy="25200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任务式研习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7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0705376" y="152886"/>
            <a:ext cx="1066673" cy="24864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课后素养评价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39168" y="799878"/>
            <a:ext cx="11313662" cy="7361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ts val="0"/>
              </a:spcBef>
              <a:buNone/>
              <a:defRPr sz="2965" b="1"/>
            </a:lvl1pPr>
            <a:lvl2pPr marL="483870" indent="0" algn="ctr">
              <a:buNone/>
              <a:defRPr sz="2115"/>
            </a:lvl2pPr>
            <a:lvl3pPr marL="967740" indent="0" algn="ctr">
              <a:buNone/>
              <a:defRPr sz="1905"/>
            </a:lvl3pPr>
            <a:lvl4pPr marL="1451610" indent="0" algn="ctr">
              <a:buNone/>
              <a:defRPr sz="1695"/>
            </a:lvl4pPr>
            <a:lvl5pPr marL="1934845" indent="0" algn="ctr">
              <a:buNone/>
              <a:defRPr sz="1695"/>
            </a:lvl5pPr>
            <a:lvl6pPr marL="2418715" indent="0" algn="ctr">
              <a:buNone/>
              <a:defRPr sz="1695"/>
            </a:lvl6pPr>
            <a:lvl7pPr marL="2902585" indent="0" algn="ctr">
              <a:buNone/>
              <a:defRPr sz="1695"/>
            </a:lvl7pPr>
            <a:lvl8pPr marL="3386455" indent="0" algn="ctr">
              <a:buNone/>
              <a:defRPr sz="1695"/>
            </a:lvl8pPr>
            <a:lvl9pPr marL="3870325" indent="0" algn="ctr">
              <a:buNone/>
              <a:defRPr sz="169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4</a:t>
            </a:r>
            <a:r>
              <a:rPr lang="zh-CN" altLang="en-US"/>
              <a:t>月</a:t>
            </a:r>
            <a:r>
              <a:rPr lang="en-US" altLang="zh-CN"/>
              <a:t>4</a:t>
            </a:r>
            <a:r>
              <a:rPr lang="zh-CN" altLang="en-US"/>
              <a:t>日（周六）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533400" y="795655"/>
            <a:ext cx="11387455" cy="5371465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</a:t>
            </a: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  </a:t>
            </a:r>
            <a:r>
              <a:rPr lang="zh-CN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必修二</a:t>
            </a:r>
            <a:r>
              <a:rPr lang="en-US" altLang="zh-CN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    </a:t>
            </a:r>
            <a:r>
              <a:rPr lang="en-US" altLang="zh-CN" sz="3200">
                <a:solidFill>
                  <a:schemeClr val="tx1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2.3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，</a:t>
            </a:r>
            <a:r>
              <a:rPr lang="zh-CN" alt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结合课本与《长江》</a:t>
            </a:r>
            <a:endParaRPr lang="zh-CN" altLang="en-US" sz="32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cs typeface="黑体" panose="02010609060101010101" pitchFamily="49" charset="-122"/>
                <a:sym typeface="+mn-ea"/>
              </a:rPr>
              <a:t>       </a:t>
            </a:r>
            <a:r>
              <a:rPr lang="zh-CN" altLang="en-US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明确：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伴性遗传的概念，类型。</a:t>
            </a:r>
            <a:endParaRPr lang="zh-CN" altLang="en-US" sz="32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             2.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明确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不同类型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伴性遗传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的相关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基因型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写法，</a:t>
            </a:r>
            <a:endParaRPr lang="zh-CN" altLang="en-US" sz="3200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        </a:t>
            </a:r>
            <a:r>
              <a:rPr lang="en-US" altLang="zh-CN" sz="3600">
                <a:cs typeface="黑体" panose="02010609060101010101" pitchFamily="49" charset="-122"/>
                <a:sym typeface="+mn-ea"/>
              </a:rPr>
              <a:t>         </a:t>
            </a:r>
            <a:r>
              <a:rPr lang="zh-CN" altLang="en-US" sz="3600">
                <a:cs typeface="黑体" panose="02010609060101010101" pitchFamily="49" charset="-122"/>
                <a:sym typeface="+mn-ea"/>
              </a:rPr>
              <a:t>以及</a:t>
            </a:r>
            <a:r>
              <a:rPr lang="zh-CN" altLang="en-US" sz="36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遗传特点</a:t>
            </a:r>
            <a:r>
              <a:rPr lang="zh-CN" altLang="en-US" sz="3600"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6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        </a:t>
            </a:r>
            <a:r>
              <a:rPr lang="zh-CN" alt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（以上内容，不仅要读，更应该会写）</a:t>
            </a:r>
            <a:endParaRPr lang="zh-CN" altLang="en-US" sz="32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endParaRPr lang="zh-CN" altLang="en-US" sz="3200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后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5min  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抽查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并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订正（内容见下一页）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，</a:t>
            </a:r>
            <a:r>
              <a:rPr lang="zh-CN" altLang="en-US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请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</a:t>
            </a:r>
            <a:r>
              <a:rPr lang="zh-CN" altLang="en-US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准备好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错题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本</a:t>
            </a:r>
            <a:r>
              <a:rPr lang="en-US" altLang="zh-CN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和</a:t>
            </a:r>
            <a:r>
              <a:rPr lang="en-US" altLang="zh-CN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笔</a:t>
            </a:r>
            <a:br>
              <a:rPr lang="zh-CN" altLang="en-US" sz="3200">
                <a:cs typeface="黑体" panose="02010609060101010101" pitchFamily="49" charset="-122"/>
                <a:sym typeface="+mn-ea"/>
              </a:rPr>
            </a:br>
            <a:endParaRPr lang="zh-CN" altLang="en-US" sz="3200"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副标题 2"/>
          <p:cNvSpPr>
            <a:spLocks noGrp="1"/>
          </p:cNvSpPr>
          <p:nvPr>
            <p:ph idx="1"/>
          </p:nvPr>
        </p:nvSpPr>
        <p:spPr bwMode="auto">
          <a:xfrm>
            <a:off x="425450" y="309245"/>
            <a:ext cx="11480165" cy="6423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6756" tIns="48378" rIns="96756" bIns="48378" numCol="1" anchor="t" anchorCtr="0" compatLnSpc="1"/>
          <a:lstStyle/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．位于</a:t>
            </a:r>
            <a:r>
              <a:rPr lang="en-US" altLang="zh-CN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X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染色体上的</a:t>
            </a:r>
            <a:r>
              <a:rPr lang="zh-CN" altLang="en-US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显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性基因的遗传特点是：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患者中</a:t>
            </a:r>
            <a:r>
              <a:rPr lang="en-US" altLang="zh-CN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endParaRPr lang="zh-CN" altLang="en-US" u="sng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但部分患者病症较轻</a:t>
            </a:r>
            <a:r>
              <a:rPr lang="zh-CN" altLang="en-US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；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男性患者与正常女性婚配的后代中，女性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en-US" u="sng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男性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  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（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P37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）</a:t>
            </a:r>
            <a:endParaRPr lang="zh-CN" altLang="en-US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．伴性遗传的基因是指位于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染色体上的基因，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但性染色体上的基因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           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（是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/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不是）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都与性别决定有关（例如色盲基因）。</a:t>
            </a:r>
            <a:endParaRPr lang="zh-CN" altLang="en-US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3.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图中，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en-US" altLang="zh-CN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   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en-US" altLang="zh-CN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en-US" altLang="zh-CN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基因。</a:t>
            </a:r>
            <a:endParaRPr lang="zh-CN" altLang="en-US" sz="2800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sz="2800" kern="100" dirty="0">
                <a:solidFill>
                  <a:schemeClr val="tx1"/>
                </a:solidFill>
                <a:latin typeface="Calibri" panose="020F0502020204030204" charset="0"/>
                <a:cs typeface="Times New Roman" panose="02020603050405020304"/>
              </a:rPr>
              <a:t>①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                            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基因的遗传遵循</a:t>
            </a:r>
            <a:r>
              <a:rPr lang="zh-CN" altLang="en-US" u="sng" kern="100" dirty="0">
                <a:solidFill>
                  <a:schemeClr val="tx1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基因的自由组合</a:t>
            </a: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定律。</a:t>
            </a:r>
            <a:endParaRPr lang="zh-CN" altLang="en-US" kern="100" dirty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kern="100" dirty="0">
                <a:latin typeface="Calibri" panose="020F0502020204030204" charset="0"/>
                <a:cs typeface="Times New Roman" panose="02020603050405020304"/>
                <a:sym typeface="+mn-ea"/>
              </a:rPr>
              <a:t>②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不考虑互换，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               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时，</a:t>
            </a:r>
            <a:endParaRPr lang="zh-CN" altLang="en-US" kern="100" dirty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____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                     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_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_____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</a:t>
            </a: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lang="en-US" altLang="zh-CN" sz="2800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kern="100" dirty="0">
                <a:latin typeface="Calibri" panose="020F0502020204030204" charset="0"/>
                <a:cs typeface="Times New Roman" panose="02020603050405020304"/>
                <a:sym typeface="+mn-ea"/>
              </a:rPr>
              <a:t>③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考虑互换，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             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.</a:t>
            </a: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4.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写出</a:t>
            </a:r>
            <a:r>
              <a:rPr lang="zh-CN" altLang="en-US" kern="1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  <a:sym typeface="+mn-ea"/>
              </a:rPr>
              <a:t>正常男姓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zh-CN" altLang="en-US" kern="1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  <a:sym typeface="+mn-ea"/>
              </a:rPr>
              <a:t>色盲女性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婚配的遗传图解。</a:t>
            </a: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  <a:sym typeface="+mn-ea"/>
            </a:endParaRPr>
          </a:p>
        </p:txBody>
      </p:sp>
      <p:pic>
        <p:nvPicPr>
          <p:cNvPr id="28" name="图片 100013" descr="@@@ee9e0418111f4d3caffa2184cbc06ed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08365" y="4118610"/>
            <a:ext cx="2856230" cy="2259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副标题 2"/>
          <p:cNvSpPr>
            <a:spLocks noGrp="1"/>
          </p:cNvSpPr>
          <p:nvPr>
            <p:ph idx="1"/>
          </p:nvPr>
        </p:nvSpPr>
        <p:spPr bwMode="auto">
          <a:xfrm>
            <a:off x="425450" y="309245"/>
            <a:ext cx="11480165" cy="6423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6756" tIns="48378" rIns="96756" bIns="48378" numCol="1" anchor="t" anchorCtr="0" compatLnSpc="1"/>
          <a:lstStyle/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．位于</a:t>
            </a:r>
            <a:r>
              <a:rPr lang="en-US" altLang="zh-CN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X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染色体上的</a:t>
            </a:r>
            <a:r>
              <a:rPr lang="zh-CN" altLang="en-US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显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性基因的遗传特点是：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患者中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女性多于</a:t>
            </a:r>
            <a:endParaRPr lang="zh-CN" altLang="en-US" u="sng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男性，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但部分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女性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患者病症较轻</a:t>
            </a:r>
            <a:r>
              <a:rPr lang="zh-CN" altLang="en-US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；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男性患者与正常女性婚配的后代中，女性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都是患者，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男性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正常。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（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P37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）</a:t>
            </a:r>
            <a:endParaRPr lang="zh-CN" altLang="en-US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tabLst>
                <a:tab pos="5600700" algn="l"/>
              </a:tabLst>
            </a:pP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．伴性遗传的基因是指位于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性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染色体上的基因，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但性染色体上的基因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不是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（是</a:t>
            </a:r>
            <a:r>
              <a:rPr lang="en-US" altLang="zh-CN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/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不是）</a:t>
            </a:r>
            <a:r>
              <a:rPr lang="zh-CN" altLang="en-US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都与性别决定有关（例如色盲基因）。</a:t>
            </a:r>
            <a:endParaRPr lang="zh-CN" altLang="en-US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3.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图中，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zh-CN" altLang="en-US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等位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zh-CN" altLang="en-US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非等位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基因，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zh-CN" altLang="en-US" sz="28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非等位</a:t>
            </a:r>
            <a:r>
              <a:rPr lang="zh-CN" altLang="en-US" sz="2800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基因。</a:t>
            </a:r>
            <a:endParaRPr lang="zh-CN" altLang="en-US" sz="2800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sz="2800" kern="100" dirty="0">
                <a:solidFill>
                  <a:schemeClr val="tx1"/>
                </a:solidFill>
                <a:latin typeface="Calibri" panose="020F0502020204030204" charset="0"/>
                <a:cs typeface="Times New Roman" panose="02020603050405020304"/>
              </a:rPr>
              <a:t>①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、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、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d   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或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   B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、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b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、</a:t>
            </a:r>
            <a:r>
              <a:rPr lang="en-US" altLang="zh-CN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基因的遗传遵循</a:t>
            </a:r>
            <a:r>
              <a:rPr lang="zh-CN" altLang="en-US" u="sng" kern="100" dirty="0">
                <a:solidFill>
                  <a:schemeClr val="tx1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基因的自由组合</a:t>
            </a: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定律。</a:t>
            </a:r>
            <a:endParaRPr lang="zh-CN" altLang="en-US" kern="100" dirty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kern="100" dirty="0">
                <a:latin typeface="Calibri" panose="020F0502020204030204" charset="0"/>
                <a:cs typeface="Times New Roman" panose="02020603050405020304"/>
                <a:sym typeface="+mn-ea"/>
              </a:rPr>
              <a:t>②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不考虑互换，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减数分裂Ⅱ后期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时，</a:t>
            </a:r>
            <a:endParaRPr lang="zh-CN" altLang="en-US" kern="100" dirty="0"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____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减数分裂Ⅰ后期_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_____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</a:t>
            </a: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endParaRPr lang="en-US" altLang="zh-CN" sz="2800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zh-CN" altLang="en-US" kern="100" dirty="0">
                <a:latin typeface="Calibri" panose="020F0502020204030204" charset="0"/>
                <a:cs typeface="Times New Roman" panose="02020603050405020304"/>
                <a:sym typeface="+mn-ea"/>
              </a:rPr>
              <a:t>③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考虑互换，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a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的分离发生在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__</a:t>
            </a:r>
            <a:r>
              <a:rPr lang="zh-CN" altLang="en-US" u="sng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  <a:sym typeface="+mn-ea"/>
              </a:rPr>
              <a:t>减数分裂Ⅰ后期_和减数分裂Ⅱ后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_</a:t>
            </a:r>
            <a:r>
              <a:rPr lang="zh-CN" altLang="en-US" kern="100" dirty="0">
                <a:latin typeface="Times New Roman" panose="02020603050405020304"/>
                <a:cs typeface="Times New Roman" panose="02020603050405020304"/>
                <a:sym typeface="+mn-ea"/>
              </a:rPr>
              <a:t>时</a:t>
            </a:r>
            <a:r>
              <a:rPr lang="en-US" altLang="zh-CN" kern="100" dirty="0">
                <a:latin typeface="Times New Roman" panose="02020603050405020304"/>
                <a:cs typeface="Times New Roman" panose="02020603050405020304"/>
                <a:sym typeface="+mn-ea"/>
              </a:rPr>
              <a:t>.</a:t>
            </a: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  <a:sym typeface="+mn-ea"/>
            </a:endParaRPr>
          </a:p>
          <a:p>
            <a:pPr algn="just">
              <a:spcAft>
                <a:spcPts val="0"/>
              </a:spcAft>
              <a:buClrTx/>
              <a:buSzTx/>
              <a:tabLst>
                <a:tab pos="5600700" algn="l"/>
              </a:tabLst>
            </a:pPr>
            <a:r>
              <a:rPr lang="en-US" altLang="zh-CN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4.</a:t>
            </a:r>
            <a:r>
              <a:rPr lang="zh-CN" altLang="en-US" kern="100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写出正常男姓与色盲女性婚配的遗传图解。</a:t>
            </a:r>
            <a:endParaRPr lang="en-US" altLang="zh-CN" kern="100" dirty="0">
              <a:solidFill>
                <a:schemeClr val="tx1"/>
              </a:solidFill>
              <a:latin typeface="Times New Roman" panose="02020603050405020304"/>
              <a:cs typeface="Times New Roman" panose="02020603050405020304"/>
              <a:sym typeface="+mn-ea"/>
            </a:endParaRPr>
          </a:p>
        </p:txBody>
      </p:sp>
      <p:pic>
        <p:nvPicPr>
          <p:cNvPr id="28" name="图片 100013" descr="@@@ee9e0418111f4d3caffa2184cbc06ed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79940" y="3977005"/>
            <a:ext cx="2346960" cy="18561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rcRect l="51053" t="8062" r="-75" b="24705"/>
          <a:stretch>
            <a:fillRect/>
          </a:stretch>
        </p:blipFill>
        <p:spPr>
          <a:xfrm>
            <a:off x="654050" y="315595"/>
            <a:ext cx="10511790" cy="60559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内容占位符 4"/>
          <p:cNvSpPr/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955</Words>
  <Application>WPS 演示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黑体</vt:lpstr>
      <vt:lpstr>Times New Roman</vt:lpstr>
      <vt:lpstr>Courier New</vt:lpstr>
      <vt:lpstr>楷体_GB2312</vt:lpstr>
      <vt:lpstr>新宋体</vt:lpstr>
      <vt:lpstr>Calibri</vt:lpstr>
      <vt:lpstr>Times New Roman</vt:lpstr>
      <vt:lpstr>Arial Unicode MS</vt:lpstr>
      <vt:lpstr>Courier New</vt:lpstr>
      <vt:lpstr>楷体_GB2312</vt:lpstr>
      <vt:lpstr>方正楷体_GB2312</vt:lpstr>
      <vt:lpstr>蕲春一中</vt:lpstr>
      <vt:lpstr>4月4日（周六）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李</cp:lastModifiedBy>
  <cp:revision>113</cp:revision>
  <dcterms:created xsi:type="dcterms:W3CDTF">2023-08-09T12:44:00Z</dcterms:created>
  <dcterms:modified xsi:type="dcterms:W3CDTF">2026-04-08T06:56:17Z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78B11104128045E18C4F7D511DBABDB4_13</vt:lpwstr>
  </property>
</Properties>
</file>